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6.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 id="2147483690" r:id="rId5"/>
    <p:sldMasterId id="2147483702" r:id="rId6"/>
    <p:sldMasterId id="2147483714" r:id="rId7"/>
  </p:sldMasterIdLst>
  <p:notesMasterIdLst>
    <p:notesMasterId r:id="rId36"/>
  </p:notesMasterIdLst>
  <p:handoutMasterIdLst>
    <p:handoutMasterId r:id="rId37"/>
  </p:handoutMasterIdLst>
  <p:sldIdLst>
    <p:sldId id="329" r:id="rId8"/>
    <p:sldId id="415" r:id="rId9"/>
    <p:sldId id="483" r:id="rId10"/>
    <p:sldId id="461" r:id="rId11"/>
    <p:sldId id="484" r:id="rId12"/>
    <p:sldId id="462" r:id="rId13"/>
    <p:sldId id="463" r:id="rId14"/>
    <p:sldId id="464" r:id="rId15"/>
    <p:sldId id="465" r:id="rId16"/>
    <p:sldId id="485" r:id="rId17"/>
    <p:sldId id="466" r:id="rId18"/>
    <p:sldId id="486" r:id="rId19"/>
    <p:sldId id="503" r:id="rId20"/>
    <p:sldId id="487" r:id="rId21"/>
    <p:sldId id="467" r:id="rId22"/>
    <p:sldId id="491" r:id="rId23"/>
    <p:sldId id="502" r:id="rId24"/>
    <p:sldId id="490" r:id="rId25"/>
    <p:sldId id="494" r:id="rId26"/>
    <p:sldId id="468" r:id="rId27"/>
    <p:sldId id="501" r:id="rId28"/>
    <p:sldId id="492" r:id="rId29"/>
    <p:sldId id="469" r:id="rId30"/>
    <p:sldId id="496" r:id="rId31"/>
    <p:sldId id="500" r:id="rId32"/>
    <p:sldId id="470" r:id="rId33"/>
    <p:sldId id="499" r:id="rId34"/>
    <p:sldId id="498" r:id="rId35"/>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7">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39" autoAdjust="0"/>
  </p:normalViewPr>
  <p:slideViewPr>
    <p:cSldViewPr>
      <p:cViewPr varScale="1">
        <p:scale>
          <a:sx n="81" d="100"/>
          <a:sy n="81" d="100"/>
        </p:scale>
        <p:origin x="725" y="62"/>
      </p:cViewPr>
      <p:guideLst>
        <p:guide orient="horz" pos="2175"/>
        <p:guide pos="3817"/>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viewProps" Target="viewProps.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2022/4/3</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1DF03E9-1770-4304-A14B-2054A969F631}" type="slidenum">
              <a:rPr lang="zh-CN" altLang="en-US" smtClean="0"/>
              <a:t>2</a:t>
            </a:fld>
            <a:endParaRPr lang="zh-CN" altLang="en-US"/>
          </a:p>
        </p:txBody>
      </p:sp>
    </p:spTree>
    <p:extLst>
      <p:ext uri="{BB962C8B-B14F-4D97-AF65-F5344CB8AC3E}">
        <p14:creationId xmlns:p14="http://schemas.microsoft.com/office/powerpoint/2010/main" val="1787542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4"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7"/>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35"/>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6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2" y="69226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59" y="69226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6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60"/>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73"/>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4" y="4406922"/>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50"/>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64825664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6"/>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34486218"/>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25"/>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613597600"/>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89117602"/>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34296701"/>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12792057"/>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220717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4"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52" y="21433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6" y="214335"/>
            <a:ext cx="131318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75"/>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876840585"/>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484129118"/>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6"/>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70390393"/>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63"/>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63"/>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7010193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768016220"/>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6"/>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19755993"/>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2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830431304"/>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6"/>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13103916"/>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57227633"/>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2933266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246959"/>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71"/>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537365633"/>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150719055"/>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6"/>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88264787"/>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5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59"/>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07062292"/>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4013186471"/>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83517985"/>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0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961198830"/>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5" y="1600201"/>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565484230"/>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3"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3"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73256124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9"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4"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7"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903779142"/>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722474408"/>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5" y="273051"/>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1"/>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754718659"/>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74936615"/>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155277233"/>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124009981"/>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9"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7"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90"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7"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39"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4"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7"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6"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6" y="903310"/>
            <a:ext cx="4943474"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2"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20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34" y="3"/>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7.gi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 Target="../slides/slid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audio" Target="../media/audio1.wav"/></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7.gif"/><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 Target="../slides/slide2.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audio" Target="../media/audio1.wav"/></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gif"/><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 Target="../slides/slide2.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72"/>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2022/4/3</a:t>
            </a:fld>
            <a:endParaRPr lang="zh-CN" altLang="en-US"/>
          </a:p>
        </p:txBody>
      </p:sp>
      <p:sp>
        <p:nvSpPr>
          <p:cNvPr id="5" name="页脚占位符 4"/>
          <p:cNvSpPr>
            <a:spLocks noGrp="1"/>
          </p:cNvSpPr>
          <p:nvPr>
            <p:ph type="ftr" sz="quarter" idx="3"/>
          </p:nvPr>
        </p:nvSpPr>
        <p:spPr>
          <a:xfrm>
            <a:off x="4165600" y="6356372"/>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72"/>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7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2022/4/3</a:t>
            </a:fld>
            <a:endParaRPr lang="zh-CN" altLang="en-US"/>
          </a:p>
        </p:txBody>
      </p:sp>
      <p:sp>
        <p:nvSpPr>
          <p:cNvPr id="5" name="页脚占位符 4"/>
          <p:cNvSpPr>
            <a:spLocks noGrp="1"/>
          </p:cNvSpPr>
          <p:nvPr>
            <p:ph type="ftr" sz="quarter" idx="3"/>
          </p:nvPr>
        </p:nvSpPr>
        <p:spPr>
          <a:xfrm>
            <a:off x="4165600" y="635637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7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48"/>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48"/>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14"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96" y="6432572"/>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2"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23"/>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 y="23"/>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8"/>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48" y="765176"/>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38"/>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38"/>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2055"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708"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77"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321060318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3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3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3079"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705"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74"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138314488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userDrawn="1"/>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userDrawn="1"/>
        </p:nvSpPr>
        <p:spPr bwMode="auto">
          <a:xfrm>
            <a:off x="1"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userDrawn="1"/>
        </p:nvSpPr>
        <p:spPr bwMode="auto">
          <a:xfrm flipV="1">
            <a:off x="1" y="981076"/>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userDrawn="1"/>
        </p:nvSpPr>
        <p:spPr bwMode="auto">
          <a:xfrm>
            <a:off x="0" y="648811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userDrawn="1"/>
        </p:nvSpPr>
        <p:spPr bwMode="auto">
          <a:xfrm>
            <a:off x="0" y="648811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2055" name="Picture 30" descr="u=3635452436,3699882927&amp;fm=15&amp;gp=0"/>
          <p:cNvPicPr>
            <a:picLocks noChangeAspect="1" noChangeArrowheads="1" noCrop="1"/>
          </p:cNvPicPr>
          <p:nvPr userDrawn="1"/>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1" descr="u=3635452436,3699882927&amp;fm=15&amp;gp=0"/>
          <p:cNvPicPr>
            <a:picLocks noChangeAspect="1" noChangeArrowheads="1" noCrop="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userDrawn="1"/>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userDrawn="1"/>
        </p:nvSpPr>
        <p:spPr bwMode="auto">
          <a:xfrm>
            <a:off x="10765693"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userDrawn="1"/>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userDrawn="1"/>
        </p:nvSpPr>
        <p:spPr bwMode="auto">
          <a:xfrm>
            <a:off x="7752862"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1781583756"/>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4.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5.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6.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7.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slide" Target="slide26.xml"/><Relationship Id="rId4" Type="http://schemas.openxmlformats.org/officeDocument/2006/relationships/slide" Target="slide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9.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10.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11.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1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13.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1.xml"/><Relationship Id="rId1" Type="http://schemas.openxmlformats.org/officeDocument/2006/relationships/tags" Target="../tags/tag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1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63" y="2133623"/>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701" y="3552833"/>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4" y="4797448"/>
            <a:ext cx="251870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9" y="1538896"/>
            <a:ext cx="3468722"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4367808" y="1909293"/>
            <a:ext cx="5760640" cy="1015663"/>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项目六   控制与考核</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p:cNvGrpSpPr>
          <p:nvPr/>
        </p:nvGrpSpPr>
        <p:grpSpPr bwMode="auto">
          <a:xfrm>
            <a:off x="47328" y="807107"/>
            <a:ext cx="4104456" cy="822325"/>
            <a:chOff x="11113" y="950913"/>
            <a:chExt cx="5445943" cy="822325"/>
          </a:xfrm>
        </p:grpSpPr>
        <p:pic>
          <p:nvPicPr>
            <p:cNvPr id="10"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8" name="组合 17"/>
          <p:cNvGrpSpPr/>
          <p:nvPr/>
        </p:nvGrpSpPr>
        <p:grpSpPr>
          <a:xfrm>
            <a:off x="191357" y="92855"/>
            <a:ext cx="4402159"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2" name="表格 11"/>
          <p:cNvGraphicFramePr/>
          <p:nvPr>
            <p:custDataLst>
              <p:tags r:id="rId1"/>
            </p:custDataLst>
            <p:extLst>
              <p:ext uri="{D42A27DB-BD31-4B8C-83A1-F6EECF244321}">
                <p14:modId xmlns:p14="http://schemas.microsoft.com/office/powerpoint/2010/main" val="3834528280"/>
              </p:ext>
            </p:extLst>
          </p:nvPr>
        </p:nvGraphicFramePr>
        <p:xfrm>
          <a:off x="1559547" y="2060848"/>
          <a:ext cx="9448924" cy="2567940"/>
        </p:xfrm>
        <a:graphic>
          <a:graphicData uri="http://schemas.openxmlformats.org/drawingml/2006/table">
            <a:tbl>
              <a:tblPr firstRow="1" bandRow="1">
                <a:tableStyleId>{5940675A-B579-460E-94D1-54222C63F5DA}</a:tableStyleId>
              </a:tblPr>
              <a:tblGrid>
                <a:gridCol w="2004819">
                  <a:extLst>
                    <a:ext uri="{9D8B030D-6E8A-4147-A177-3AD203B41FA5}">
                      <a16:colId xmlns:a16="http://schemas.microsoft.com/office/drawing/2014/main" val="20000"/>
                    </a:ext>
                  </a:extLst>
                </a:gridCol>
                <a:gridCol w="3506470">
                  <a:extLst>
                    <a:ext uri="{9D8B030D-6E8A-4147-A177-3AD203B41FA5}">
                      <a16:colId xmlns:a16="http://schemas.microsoft.com/office/drawing/2014/main" val="20001"/>
                    </a:ext>
                  </a:extLst>
                </a:gridCol>
                <a:gridCol w="3937635">
                  <a:extLst>
                    <a:ext uri="{9D8B030D-6E8A-4147-A177-3AD203B41FA5}">
                      <a16:colId xmlns:a16="http://schemas.microsoft.com/office/drawing/2014/main" val="20002"/>
                    </a:ext>
                  </a:extLst>
                </a:gridCol>
              </a:tblGrid>
              <a:tr h="641985">
                <a:tc>
                  <a:txBody>
                    <a:bodyPr/>
                    <a:lstStyle/>
                    <a:p>
                      <a:pPr indent="0" algn="ctr">
                        <a:buNone/>
                      </a:pPr>
                      <a:r>
                        <a:rPr lang="en-US" sz="2400" b="1" dirty="0" err="1">
                          <a:solidFill>
                            <a:srgbClr val="000000"/>
                          </a:solidFill>
                          <a:latin typeface="黑体" pitchFamily="2" charset="-122"/>
                          <a:ea typeface="黑体" pitchFamily="2" charset="-122"/>
                          <a:cs typeface="宋体" panose="02010600030101010101" pitchFamily="2" charset="-122"/>
                        </a:rPr>
                        <a:t>成本项目</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20000"/>
                        <a:lumOff val="80000"/>
                      </a:schemeClr>
                    </a:solidFill>
                  </a:tcPr>
                </a:tc>
                <a:tc>
                  <a:txBody>
                    <a:bodyPr/>
                    <a:lstStyle/>
                    <a:p>
                      <a:pPr indent="0" algn="ctr">
                        <a:buNone/>
                      </a:pPr>
                      <a:r>
                        <a:rPr lang="en-US" sz="2400" b="1" dirty="0" err="1">
                          <a:solidFill>
                            <a:srgbClr val="000000"/>
                          </a:solidFill>
                          <a:latin typeface="黑体" pitchFamily="2" charset="-122"/>
                          <a:ea typeface="黑体" pitchFamily="2" charset="-122"/>
                          <a:cs typeface="宋体" panose="02010600030101010101" pitchFamily="2" charset="-122"/>
                        </a:rPr>
                        <a:t>用量</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20000"/>
                        <a:lumOff val="80000"/>
                      </a:schemeClr>
                    </a:solidFill>
                  </a:tcPr>
                </a:tc>
                <a:tc>
                  <a:txBody>
                    <a:bodyPr/>
                    <a:lstStyle/>
                    <a:p>
                      <a:pPr indent="0" algn="ctr">
                        <a:buNone/>
                      </a:pPr>
                      <a:r>
                        <a:rPr lang="en-US" sz="2400" b="1" dirty="0" err="1">
                          <a:solidFill>
                            <a:srgbClr val="000000"/>
                          </a:solidFill>
                          <a:latin typeface="黑体" pitchFamily="2" charset="-122"/>
                          <a:ea typeface="黑体" pitchFamily="2" charset="-122"/>
                          <a:cs typeface="宋体" panose="02010600030101010101" pitchFamily="2" charset="-122"/>
                        </a:rPr>
                        <a:t>价格</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0000"/>
                  </a:ext>
                </a:extLst>
              </a:tr>
              <a:tr h="641985">
                <a:tc>
                  <a:txBody>
                    <a:bodyPr/>
                    <a:lstStyle/>
                    <a:p>
                      <a:pPr indent="0" algn="ctr">
                        <a:buNone/>
                      </a:pPr>
                      <a:r>
                        <a:rPr lang="en-US" sz="2400" b="1">
                          <a:solidFill>
                            <a:srgbClr val="000000"/>
                          </a:solidFill>
                          <a:latin typeface="黑体" pitchFamily="2" charset="-122"/>
                          <a:ea typeface="黑体" pitchFamily="2" charset="-122"/>
                          <a:cs typeface="宋体" panose="02010600030101010101" pitchFamily="2" charset="-122"/>
                        </a:rPr>
                        <a:t>直接材料</a:t>
                      </a:r>
                      <a:endParaRPr lang="en-US" altLang="en-US" sz="2400" b="1">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20000"/>
                        <a:lumOff val="80000"/>
                      </a:schemeClr>
                    </a:solidFill>
                  </a:tcPr>
                </a:tc>
                <a:tc>
                  <a:txBody>
                    <a:bodyPr/>
                    <a:lstStyle/>
                    <a:p>
                      <a:pPr indent="0" algn="ctr">
                        <a:buNone/>
                      </a:pPr>
                      <a:r>
                        <a:rPr lang="en-US" sz="2400" b="1" dirty="0" err="1">
                          <a:solidFill>
                            <a:srgbClr val="000000"/>
                          </a:solidFill>
                          <a:latin typeface="黑体" pitchFamily="2" charset="-122"/>
                          <a:ea typeface="黑体" pitchFamily="2" charset="-122"/>
                          <a:cs typeface="宋体" panose="02010600030101010101" pitchFamily="2" charset="-122"/>
                        </a:rPr>
                        <a:t>单位产品材料用量</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20000"/>
                        <a:lumOff val="80000"/>
                      </a:schemeClr>
                    </a:solidFill>
                  </a:tcPr>
                </a:tc>
                <a:tc>
                  <a:txBody>
                    <a:bodyPr/>
                    <a:lstStyle/>
                    <a:p>
                      <a:pPr indent="0" algn="ctr">
                        <a:buNone/>
                      </a:pPr>
                      <a:r>
                        <a:rPr lang="en-US" sz="2400" b="1" dirty="0" err="1">
                          <a:solidFill>
                            <a:srgbClr val="000000"/>
                          </a:solidFill>
                          <a:latin typeface="黑体" pitchFamily="2" charset="-122"/>
                          <a:ea typeface="黑体" pitchFamily="2" charset="-122"/>
                          <a:cs typeface="宋体" panose="02010600030101010101" pitchFamily="2" charset="-122"/>
                        </a:rPr>
                        <a:t>原材料单价</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0001"/>
                  </a:ext>
                </a:extLst>
              </a:tr>
              <a:tr h="641985">
                <a:tc>
                  <a:txBody>
                    <a:bodyPr/>
                    <a:lstStyle/>
                    <a:p>
                      <a:pPr indent="0" algn="ctr">
                        <a:buNone/>
                      </a:pPr>
                      <a:r>
                        <a:rPr lang="en-US" sz="2400" b="1">
                          <a:solidFill>
                            <a:srgbClr val="000000"/>
                          </a:solidFill>
                          <a:latin typeface="黑体" pitchFamily="2" charset="-122"/>
                          <a:ea typeface="黑体" pitchFamily="2" charset="-122"/>
                          <a:cs typeface="宋体" panose="02010600030101010101" pitchFamily="2" charset="-122"/>
                        </a:rPr>
                        <a:t>直接人工</a:t>
                      </a:r>
                      <a:endParaRPr lang="en-US" altLang="en-US" sz="2400" b="1">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20000"/>
                        <a:lumOff val="80000"/>
                      </a:schemeClr>
                    </a:solidFill>
                  </a:tcPr>
                </a:tc>
                <a:tc>
                  <a:txBody>
                    <a:bodyPr/>
                    <a:lstStyle/>
                    <a:p>
                      <a:pPr indent="0" algn="ctr">
                        <a:buNone/>
                      </a:pPr>
                      <a:r>
                        <a:rPr lang="en-US" sz="2400" b="1" dirty="0" err="1">
                          <a:solidFill>
                            <a:srgbClr val="000000"/>
                          </a:solidFill>
                          <a:latin typeface="黑体" pitchFamily="2" charset="-122"/>
                          <a:ea typeface="黑体" pitchFamily="2" charset="-122"/>
                          <a:cs typeface="宋体" panose="02010600030101010101" pitchFamily="2" charset="-122"/>
                        </a:rPr>
                        <a:t>单位产品工时用量</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20000"/>
                        <a:lumOff val="80000"/>
                      </a:schemeClr>
                    </a:solidFill>
                  </a:tcPr>
                </a:tc>
                <a:tc>
                  <a:txBody>
                    <a:bodyPr/>
                    <a:lstStyle/>
                    <a:p>
                      <a:pPr indent="0" algn="ctr">
                        <a:buNone/>
                      </a:pPr>
                      <a:r>
                        <a:rPr lang="en-US" sz="2400" b="1" dirty="0" err="1">
                          <a:solidFill>
                            <a:srgbClr val="000000"/>
                          </a:solidFill>
                          <a:latin typeface="黑体" pitchFamily="2" charset="-122"/>
                          <a:ea typeface="黑体" pitchFamily="2" charset="-122"/>
                          <a:cs typeface="宋体" panose="02010600030101010101" pitchFamily="2" charset="-122"/>
                        </a:rPr>
                        <a:t>小时工资率</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0002"/>
                  </a:ext>
                </a:extLst>
              </a:tr>
              <a:tr h="641985">
                <a:tc>
                  <a:txBody>
                    <a:bodyPr/>
                    <a:lstStyle/>
                    <a:p>
                      <a:pPr indent="0" algn="ctr">
                        <a:buNone/>
                      </a:pPr>
                      <a:r>
                        <a:rPr lang="en-US" sz="2400" b="1">
                          <a:solidFill>
                            <a:srgbClr val="000000"/>
                          </a:solidFill>
                          <a:latin typeface="黑体" pitchFamily="2" charset="-122"/>
                          <a:ea typeface="黑体" pitchFamily="2" charset="-122"/>
                          <a:cs typeface="宋体" panose="02010600030101010101" pitchFamily="2" charset="-122"/>
                        </a:rPr>
                        <a:t>制造费用</a:t>
                      </a:r>
                      <a:endParaRPr lang="en-US" altLang="en-US" sz="2400" b="1">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20000"/>
                        <a:lumOff val="80000"/>
                      </a:schemeClr>
                    </a:solidFill>
                  </a:tcPr>
                </a:tc>
                <a:tc>
                  <a:txBody>
                    <a:bodyPr/>
                    <a:lstStyle/>
                    <a:p>
                      <a:pPr indent="0" algn="ctr">
                        <a:buNone/>
                      </a:pPr>
                      <a:r>
                        <a:rPr lang="en-US" sz="2400" b="1">
                          <a:solidFill>
                            <a:srgbClr val="000000"/>
                          </a:solidFill>
                          <a:latin typeface="黑体" pitchFamily="2" charset="-122"/>
                          <a:ea typeface="黑体" pitchFamily="2" charset="-122"/>
                          <a:cs typeface="宋体" panose="02010600030101010101" pitchFamily="2" charset="-122"/>
                        </a:rPr>
                        <a:t>单位产品工时用量</a:t>
                      </a:r>
                      <a:endParaRPr lang="en-US" altLang="en-US" sz="2400" b="1">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20000"/>
                        <a:lumOff val="80000"/>
                      </a:schemeClr>
                    </a:solidFill>
                  </a:tcPr>
                </a:tc>
                <a:tc>
                  <a:txBody>
                    <a:bodyPr/>
                    <a:lstStyle/>
                    <a:p>
                      <a:pPr indent="0" algn="ctr">
                        <a:buNone/>
                      </a:pPr>
                      <a:r>
                        <a:rPr lang="en-US" sz="2400" b="1" dirty="0" err="1">
                          <a:solidFill>
                            <a:srgbClr val="000000"/>
                          </a:solidFill>
                          <a:latin typeface="黑体" pitchFamily="2" charset="-122"/>
                          <a:ea typeface="黑体" pitchFamily="2" charset="-122"/>
                          <a:cs typeface="宋体" panose="02010600030101010101" pitchFamily="2" charset="-122"/>
                        </a:rPr>
                        <a:t>小时制造费用分配率</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0003"/>
                  </a:ext>
                </a:extLst>
              </a:tr>
            </a:tbl>
          </a:graphicData>
        </a:graphic>
      </p:graphicFrame>
      <p:sp>
        <p:nvSpPr>
          <p:cNvPr id="13" name="文本框 4"/>
          <p:cNvSpPr txBox="1"/>
          <p:nvPr/>
        </p:nvSpPr>
        <p:spPr>
          <a:xfrm>
            <a:off x="855394" y="4941168"/>
            <a:ext cx="10641206" cy="1200329"/>
          </a:xfrm>
          <a:prstGeom prst="rect">
            <a:avLst/>
          </a:prstGeom>
          <a:ln w="38100">
            <a:solidFill>
              <a:schemeClr val="tx1"/>
            </a:solidFill>
          </a:ln>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50000"/>
              </a:lnSpc>
            </a:pPr>
            <a:r>
              <a:rPr lang="zh-CN" sz="2400" b="1" dirty="0">
                <a:solidFill>
                  <a:schemeClr val="tx1"/>
                </a:solidFill>
                <a:latin typeface="黑体" pitchFamily="2" charset="-122"/>
                <a:ea typeface="黑体" pitchFamily="2" charset="-122"/>
              </a:rPr>
              <a:t>【注意】</a:t>
            </a:r>
          </a:p>
          <a:p>
            <a:pPr marL="0" indent="0">
              <a:lnSpc>
                <a:spcPct val="150000"/>
              </a:lnSpc>
            </a:pPr>
            <a:r>
              <a:rPr lang="zh-CN" sz="2400" b="1" dirty="0">
                <a:solidFill>
                  <a:schemeClr val="tx1"/>
                </a:solidFill>
                <a:latin typeface="黑体" pitchFamily="2" charset="-122"/>
                <a:ea typeface="黑体" pitchFamily="2" charset="-122"/>
              </a:rPr>
              <a:t>制定制造费用的标准成本，一般是分</a:t>
            </a:r>
            <a:r>
              <a:rPr lang="zh-CN" sz="2400" b="1" dirty="0">
                <a:solidFill>
                  <a:srgbClr val="C00000"/>
                </a:solidFill>
                <a:latin typeface="黑体" pitchFamily="2" charset="-122"/>
                <a:ea typeface="黑体" pitchFamily="2" charset="-122"/>
              </a:rPr>
              <a:t>固定制造费用</a:t>
            </a:r>
            <a:r>
              <a:rPr lang="zh-CN" sz="2400" b="1" dirty="0">
                <a:solidFill>
                  <a:schemeClr val="tx1"/>
                </a:solidFill>
                <a:latin typeface="黑体" pitchFamily="2" charset="-122"/>
                <a:ea typeface="黑体" pitchFamily="2" charset="-122"/>
              </a:rPr>
              <a:t>和</a:t>
            </a:r>
            <a:r>
              <a:rPr lang="zh-CN" sz="2400" b="1" dirty="0">
                <a:solidFill>
                  <a:srgbClr val="C00000"/>
                </a:solidFill>
                <a:latin typeface="黑体" pitchFamily="2" charset="-122"/>
                <a:ea typeface="黑体" pitchFamily="2" charset="-122"/>
              </a:rPr>
              <a:t>变动制造费用</a:t>
            </a:r>
            <a:r>
              <a:rPr lang="zh-CN" sz="2400" b="1" dirty="0">
                <a:solidFill>
                  <a:schemeClr val="tx1"/>
                </a:solidFill>
                <a:latin typeface="黑体" pitchFamily="2" charset="-122"/>
                <a:ea typeface="黑体" pitchFamily="2" charset="-122"/>
              </a:rPr>
              <a:t>来进行的。</a:t>
            </a:r>
            <a:endParaRPr lang="zh-CN" altLang="en-US" sz="2400" b="1" dirty="0">
              <a:solidFill>
                <a:schemeClr val="tx1"/>
              </a:solidFill>
              <a:latin typeface="黑体" pitchFamily="2" charset="-122"/>
              <a:ea typeface="黑体" pitchFamily="2" charset="-122"/>
            </a:endParaRPr>
          </a:p>
        </p:txBody>
      </p:sp>
    </p:spTree>
    <p:extLst>
      <p:ext uri="{BB962C8B-B14F-4D97-AF65-F5344CB8AC3E}">
        <p14:creationId xmlns:p14="http://schemas.microsoft.com/office/powerpoint/2010/main" val="3313679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11" name="Text Box 47"/>
          <p:cNvSpPr txBox="1">
            <a:spLocks noChangeArrowheads="1"/>
          </p:cNvSpPr>
          <p:nvPr/>
        </p:nvSpPr>
        <p:spPr bwMode="auto">
          <a:xfrm>
            <a:off x="232508" y="2636912"/>
            <a:ext cx="11768015" cy="2800767"/>
          </a:xfrm>
          <a:prstGeom prst="rect">
            <a:avLst/>
          </a:prstGeom>
          <a:solidFill>
            <a:schemeClr val="accent3">
              <a:lumMod val="40000"/>
              <a:lumOff val="60000"/>
            </a:schemeClr>
          </a:solidFill>
          <a:ln>
            <a:solidFill>
              <a:srgbClr val="0070C0"/>
            </a:solidFill>
            <a:headEnd/>
            <a:tailEnd/>
          </a:ln>
          <a:effectLst>
            <a:outerShdw dist="101600" dir="10800000" sx="102000" sy="102000" algn="tl" rotWithShape="0">
              <a:schemeClr val="tx1">
                <a:alpha val="24000"/>
              </a:schemeClr>
            </a:outerShdw>
          </a:effectLst>
        </p:spPr>
        <p:style>
          <a:lnRef idx="3">
            <a:schemeClr val="lt1"/>
          </a:lnRef>
          <a:fillRef idx="1">
            <a:schemeClr val="accent2"/>
          </a:fillRef>
          <a:effectRef idx="1">
            <a:schemeClr val="accent2"/>
          </a:effectRef>
          <a:fontRef idx="minor">
            <a:schemeClr val="lt1"/>
          </a:fontRef>
        </p:style>
        <p:txBody>
          <a:bodyPr anchor="ctr">
            <a:spAutoFit/>
          </a:bodyPr>
          <a:lstStyle/>
          <a:p>
            <a:pPr>
              <a:lnSpc>
                <a:spcPct val="160000"/>
              </a:lnSpc>
              <a:defRPr/>
            </a:pPr>
            <a:r>
              <a:rPr lang="zh-CN" altLang="en-US" sz="2200" b="0" dirty="0">
                <a:solidFill>
                  <a:srgbClr val="000000"/>
                </a:solidFill>
                <a:latin typeface="Times New Roman" pitchFamily="18" charset="0"/>
              </a:rPr>
              <a:t>　　</a:t>
            </a:r>
            <a:r>
              <a:rPr lang="zh-CN" altLang="en-US" sz="2200" dirty="0">
                <a:solidFill>
                  <a:srgbClr val="000000"/>
                </a:solidFill>
                <a:latin typeface="Times New Roman" pitchFamily="18" charset="0"/>
              </a:rPr>
              <a:t>直接材料标准成本是单位产品的直接材料用量标准与价格标准之积。直接材料的用量标准，是指单位产品应耗用原料及主要材料的数量，通常也称为材料消耗定额。</a:t>
            </a:r>
            <a:br>
              <a:rPr lang="zh-CN" altLang="en-US" sz="2200" dirty="0">
                <a:solidFill>
                  <a:srgbClr val="000000"/>
                </a:solidFill>
                <a:latin typeface="Times New Roman" pitchFamily="18" charset="0"/>
              </a:rPr>
            </a:br>
            <a:r>
              <a:rPr lang="zh-CN" altLang="en-US" sz="2200" dirty="0">
                <a:solidFill>
                  <a:srgbClr val="000000"/>
                </a:solidFill>
                <a:latin typeface="Times New Roman" pitchFamily="18" charset="0"/>
              </a:rPr>
              <a:t>　　各种直接材料的价格标准和用量标准制定以后，就可利用下列公式直接计算出单位产品耗用直接材料的标准成本：</a:t>
            </a:r>
          </a:p>
          <a:p>
            <a:pPr algn="ctr">
              <a:lnSpc>
                <a:spcPct val="160000"/>
              </a:lnSpc>
              <a:defRPr/>
            </a:pPr>
            <a:r>
              <a:rPr lang="zh-CN" altLang="en-US" sz="2200" dirty="0">
                <a:solidFill>
                  <a:srgbClr val="000000"/>
                </a:solidFill>
                <a:latin typeface="Times New Roman" pitchFamily="18" charset="0"/>
              </a:rPr>
              <a:t>某种产品直接材料标准成本 </a:t>
            </a:r>
            <a:r>
              <a:rPr lang="en-US" altLang="zh-CN" sz="2200" dirty="0">
                <a:solidFill>
                  <a:srgbClr val="000000"/>
                </a:solidFill>
                <a:latin typeface="Times New Roman" pitchFamily="18" charset="0"/>
              </a:rPr>
              <a:t>= ∑(</a:t>
            </a:r>
            <a:r>
              <a:rPr lang="zh-CN" altLang="en-US" sz="2200" dirty="0">
                <a:solidFill>
                  <a:srgbClr val="000000"/>
                </a:solidFill>
                <a:latin typeface="Times New Roman" pitchFamily="18" charset="0"/>
              </a:rPr>
              <a:t>直接材料用量标准</a:t>
            </a:r>
            <a:r>
              <a:rPr lang="en-US" altLang="zh-CN" sz="2200" dirty="0">
                <a:solidFill>
                  <a:srgbClr val="000000"/>
                </a:solidFill>
                <a:latin typeface="Times New Roman" pitchFamily="18" charset="0"/>
              </a:rPr>
              <a:t>×</a:t>
            </a:r>
            <a:r>
              <a:rPr lang="zh-CN" altLang="en-US" sz="2200" dirty="0">
                <a:solidFill>
                  <a:srgbClr val="000000"/>
                </a:solidFill>
                <a:latin typeface="Times New Roman" pitchFamily="18" charset="0"/>
              </a:rPr>
              <a:t>直接材料价格标准</a:t>
            </a:r>
            <a:r>
              <a:rPr lang="en-US" altLang="zh-CN" sz="2200" dirty="0">
                <a:solidFill>
                  <a:srgbClr val="000000"/>
                </a:solidFill>
                <a:latin typeface="Times New Roman" pitchFamily="18" charset="0"/>
              </a:rPr>
              <a:t>)</a:t>
            </a:r>
          </a:p>
        </p:txBody>
      </p:sp>
      <p:grpSp>
        <p:nvGrpSpPr>
          <p:cNvPr id="9" name="组合 8"/>
          <p:cNvGrpSpPr>
            <a:grpSpLocks/>
          </p:cNvGrpSpPr>
          <p:nvPr/>
        </p:nvGrpSpPr>
        <p:grpSpPr bwMode="auto">
          <a:xfrm>
            <a:off x="47328" y="807107"/>
            <a:ext cx="4104456" cy="822325"/>
            <a:chOff x="11113" y="950913"/>
            <a:chExt cx="5445943" cy="822325"/>
          </a:xfrm>
        </p:grpSpPr>
        <p:pic>
          <p:nvPicPr>
            <p:cNvPr id="10"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5" name="组合 8"/>
          <p:cNvGrpSpPr>
            <a:grpSpLocks/>
          </p:cNvGrpSpPr>
          <p:nvPr/>
        </p:nvGrpSpPr>
        <p:grpSpPr bwMode="auto">
          <a:xfrm>
            <a:off x="259538" y="1628803"/>
            <a:ext cx="3316182"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1.</a:t>
              </a:r>
              <a:r>
                <a:rPr lang="zh-CN" altLang="en-US" sz="2400" dirty="0">
                  <a:solidFill>
                    <a:schemeClr val="bg1"/>
                  </a:solidFill>
                  <a:latin typeface="黑体" pitchFamily="2" charset="-122"/>
                  <a:ea typeface="黑体" pitchFamily="2" charset="-122"/>
                </a:rPr>
                <a:t>直接材料标准成本</a:t>
              </a:r>
            </a:p>
          </p:txBody>
        </p:sp>
      </p:grpSp>
      <p:grpSp>
        <p:nvGrpSpPr>
          <p:cNvPr id="18" name="组合 17"/>
          <p:cNvGrpSpPr/>
          <p:nvPr/>
        </p:nvGrpSpPr>
        <p:grpSpPr>
          <a:xfrm>
            <a:off x="191357" y="92855"/>
            <a:ext cx="4402159"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spTree>
    <p:extLst>
      <p:ext uri="{BB962C8B-B14F-4D97-AF65-F5344CB8AC3E}">
        <p14:creationId xmlns:p14="http://schemas.microsoft.com/office/powerpoint/2010/main" val="8080873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36911"/>
                                        </p:tgtEl>
                                        <p:attrNameLst>
                                          <p:attrName>style.visibility</p:attrName>
                                        </p:attrNameLst>
                                      </p:cBhvr>
                                      <p:to>
                                        <p:strVal val="visible"/>
                                      </p:to>
                                    </p:set>
                                    <p:animEffect transition="in" filter="barn(inHorizontal)">
                                      <p:cBhvr>
                                        <p:cTn id="7" dur="500"/>
                                        <p:tgtEl>
                                          <p:spTgt spid="369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p:cNvGrpSpPr>
          <p:nvPr/>
        </p:nvGrpSpPr>
        <p:grpSpPr bwMode="auto">
          <a:xfrm>
            <a:off x="47328" y="807107"/>
            <a:ext cx="4104456" cy="822325"/>
            <a:chOff x="11113" y="950913"/>
            <a:chExt cx="5445943" cy="822325"/>
          </a:xfrm>
        </p:grpSpPr>
        <p:pic>
          <p:nvPicPr>
            <p:cNvPr id="10"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5" name="组合 8"/>
          <p:cNvGrpSpPr>
            <a:grpSpLocks/>
          </p:cNvGrpSpPr>
          <p:nvPr/>
        </p:nvGrpSpPr>
        <p:grpSpPr bwMode="auto">
          <a:xfrm>
            <a:off x="259538" y="1628803"/>
            <a:ext cx="3316182"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1.</a:t>
              </a:r>
              <a:r>
                <a:rPr lang="zh-CN" altLang="en-US" sz="2400" dirty="0">
                  <a:solidFill>
                    <a:schemeClr val="bg1"/>
                  </a:solidFill>
                  <a:latin typeface="黑体" pitchFamily="2" charset="-122"/>
                  <a:ea typeface="黑体" pitchFamily="2" charset="-122"/>
                </a:rPr>
                <a:t>直接材料标准成本</a:t>
              </a:r>
            </a:p>
          </p:txBody>
        </p:sp>
      </p:grpSp>
      <p:grpSp>
        <p:nvGrpSpPr>
          <p:cNvPr id="18" name="组合 17"/>
          <p:cNvGrpSpPr/>
          <p:nvPr/>
        </p:nvGrpSpPr>
        <p:grpSpPr>
          <a:xfrm>
            <a:off x="191357" y="92855"/>
            <a:ext cx="4402159"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2" name="表格 11"/>
          <p:cNvGraphicFramePr/>
          <p:nvPr>
            <p:custDataLst>
              <p:tags r:id="rId1"/>
            </p:custDataLst>
            <p:extLst>
              <p:ext uri="{D42A27DB-BD31-4B8C-83A1-F6EECF244321}">
                <p14:modId xmlns:p14="http://schemas.microsoft.com/office/powerpoint/2010/main" val="1728359076"/>
              </p:ext>
            </p:extLst>
          </p:nvPr>
        </p:nvGraphicFramePr>
        <p:xfrm>
          <a:off x="850263" y="2521039"/>
          <a:ext cx="10646336" cy="2141220"/>
        </p:xfrm>
        <a:graphic>
          <a:graphicData uri="http://schemas.openxmlformats.org/drawingml/2006/table">
            <a:tbl>
              <a:tblPr firstRow="1" bandRow="1">
                <a:tableStyleId>{5940675A-B579-460E-94D1-54222C63F5DA}</a:tableStyleId>
              </a:tblPr>
              <a:tblGrid>
                <a:gridCol w="1308960">
                  <a:extLst>
                    <a:ext uri="{9D8B030D-6E8A-4147-A177-3AD203B41FA5}">
                      <a16:colId xmlns:a16="http://schemas.microsoft.com/office/drawing/2014/main" val="20000"/>
                    </a:ext>
                  </a:extLst>
                </a:gridCol>
                <a:gridCol w="4453680">
                  <a:extLst>
                    <a:ext uri="{9D8B030D-6E8A-4147-A177-3AD203B41FA5}">
                      <a16:colId xmlns:a16="http://schemas.microsoft.com/office/drawing/2014/main" val="20001"/>
                    </a:ext>
                  </a:extLst>
                </a:gridCol>
                <a:gridCol w="4883696">
                  <a:extLst>
                    <a:ext uri="{9D8B030D-6E8A-4147-A177-3AD203B41FA5}">
                      <a16:colId xmlns:a16="http://schemas.microsoft.com/office/drawing/2014/main" val="20002"/>
                    </a:ext>
                  </a:extLst>
                </a:gridCol>
              </a:tblGrid>
              <a:tr h="579755">
                <a:tc>
                  <a:txBody>
                    <a:bodyPr/>
                    <a:lstStyle/>
                    <a:p>
                      <a:pPr indent="0" algn="ctr">
                        <a:buNone/>
                      </a:pPr>
                      <a:r>
                        <a:rPr lang="en-US" sz="2400" b="1" dirty="0" err="1">
                          <a:solidFill>
                            <a:schemeClr val="tx1"/>
                          </a:solidFill>
                          <a:latin typeface="黑体" pitchFamily="2" charset="-122"/>
                          <a:ea typeface="黑体" pitchFamily="2" charset="-122"/>
                          <a:cs typeface="宋体" panose="02010600030101010101" pitchFamily="2" charset="-122"/>
                        </a:rPr>
                        <a:t>成本项目</a:t>
                      </a:r>
                      <a:endParaRPr lang="en-US" altLang="en-US" sz="2400" b="1" dirty="0">
                        <a:solidFill>
                          <a:schemeClr val="tx1"/>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err="1">
                          <a:solidFill>
                            <a:schemeClr val="tx1"/>
                          </a:solidFill>
                          <a:latin typeface="黑体" pitchFamily="2" charset="-122"/>
                          <a:ea typeface="黑体" pitchFamily="2" charset="-122"/>
                          <a:cs typeface="宋体" panose="02010600030101010101" pitchFamily="2" charset="-122"/>
                        </a:rPr>
                        <a:t>用量标准</a:t>
                      </a:r>
                      <a:r>
                        <a:rPr lang="zh-CN" altLang="en-US" sz="2400" b="1" dirty="0">
                          <a:solidFill>
                            <a:schemeClr val="tx1"/>
                          </a:solidFill>
                          <a:latin typeface="黑体" pitchFamily="2" charset="-122"/>
                          <a:ea typeface="黑体" pitchFamily="2" charset="-122"/>
                          <a:cs typeface="宋体" panose="02010600030101010101" pitchFamily="2" charset="-122"/>
                        </a:rPr>
                        <a:t>的制定</a:t>
                      </a: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err="1">
                          <a:solidFill>
                            <a:schemeClr val="tx1"/>
                          </a:solidFill>
                          <a:latin typeface="黑体" pitchFamily="2" charset="-122"/>
                          <a:ea typeface="黑体" pitchFamily="2" charset="-122"/>
                          <a:cs typeface="宋体" panose="02010600030101010101" pitchFamily="2" charset="-122"/>
                        </a:rPr>
                        <a:t>价格标准</a:t>
                      </a:r>
                      <a:r>
                        <a:rPr lang="zh-CN" altLang="en-US" sz="2400" b="1" dirty="0">
                          <a:solidFill>
                            <a:schemeClr val="tx1"/>
                          </a:solidFill>
                          <a:latin typeface="黑体" pitchFamily="2" charset="-122"/>
                          <a:ea typeface="黑体" pitchFamily="2" charset="-122"/>
                          <a:cs typeface="宋体" panose="02010600030101010101" pitchFamily="2" charset="-122"/>
                        </a:rPr>
                        <a:t>的制定</a:t>
                      </a: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0"/>
                  </a:ext>
                </a:extLst>
              </a:tr>
              <a:tr h="1561465">
                <a:tc>
                  <a:txBody>
                    <a:bodyPr/>
                    <a:lstStyle/>
                    <a:p>
                      <a:pPr indent="0">
                        <a:buNone/>
                      </a:pPr>
                      <a:r>
                        <a:rPr lang="en-US" sz="2400" b="1">
                          <a:solidFill>
                            <a:schemeClr val="tx1"/>
                          </a:solidFill>
                          <a:latin typeface="黑体" pitchFamily="2" charset="-122"/>
                          <a:ea typeface="黑体" pitchFamily="2" charset="-122"/>
                          <a:cs typeface="宋体" panose="02010600030101010101" pitchFamily="2" charset="-122"/>
                        </a:rPr>
                        <a:t>直接材料</a:t>
                      </a:r>
                      <a:endParaRPr lang="en-US" altLang="en-US" sz="2400" b="1">
                        <a:solidFill>
                          <a:schemeClr val="tx1"/>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buNone/>
                      </a:pPr>
                      <a:r>
                        <a:rPr lang="en-US" sz="2400" b="1" dirty="0" err="1">
                          <a:solidFill>
                            <a:schemeClr val="tx1"/>
                          </a:solidFill>
                          <a:latin typeface="黑体" pitchFamily="2" charset="-122"/>
                          <a:ea typeface="黑体" pitchFamily="2" charset="-122"/>
                          <a:cs typeface="宋体" panose="02010600030101010101" pitchFamily="2" charset="-122"/>
                        </a:rPr>
                        <a:t>标准消耗量是现有技术条件生产单位产品所需的材料数量，包括必不可少的消耗、各种难以避免的损失</a:t>
                      </a:r>
                      <a:r>
                        <a:rPr lang="zh-CN" altLang="en-US" sz="2400" b="1" dirty="0">
                          <a:solidFill>
                            <a:schemeClr val="tx1"/>
                          </a:solidFill>
                          <a:latin typeface="黑体" pitchFamily="2" charset="-122"/>
                          <a:ea typeface="黑体" pitchFamily="2" charset="-122"/>
                          <a:cs typeface="宋体" panose="02010600030101010101" pitchFamily="2" charset="-122"/>
                        </a:rPr>
                        <a:t>。</a:t>
                      </a:r>
                      <a:endParaRPr lang="en-US" altLang="en-US" sz="2400" b="1" dirty="0">
                        <a:solidFill>
                          <a:schemeClr val="tx1"/>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buNone/>
                      </a:pPr>
                      <a:r>
                        <a:rPr lang="en-US" sz="2400" b="1" dirty="0" err="1">
                          <a:solidFill>
                            <a:schemeClr val="tx1"/>
                          </a:solidFill>
                          <a:latin typeface="黑体" pitchFamily="2" charset="-122"/>
                          <a:ea typeface="黑体" pitchFamily="2" charset="-122"/>
                          <a:cs typeface="宋体" panose="02010600030101010101" pitchFamily="2" charset="-122"/>
                        </a:rPr>
                        <a:t>价格标准是预计下一年度实际需要支付的进料单位成本，包括发票价格、运费、检验和正常损耗等成本，是取得材料的完全成本</a:t>
                      </a:r>
                      <a:r>
                        <a:rPr lang="en-US" altLang="zh-CN" sz="2400" b="1" dirty="0">
                          <a:solidFill>
                            <a:schemeClr val="tx1"/>
                          </a:solidFill>
                          <a:latin typeface="黑体" pitchFamily="2" charset="-122"/>
                          <a:ea typeface="黑体" pitchFamily="2" charset="-122"/>
                          <a:cs typeface="宋体" panose="02010600030101010101" pitchFamily="2" charset="-122"/>
                        </a:rPr>
                        <a:t>.</a:t>
                      </a:r>
                      <a:endParaRPr lang="en-US" altLang="en-US" sz="2400" b="1" dirty="0">
                        <a:solidFill>
                          <a:schemeClr val="tx1"/>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bl>
          </a:graphicData>
        </a:graphic>
      </p:graphicFrame>
      <p:sp>
        <p:nvSpPr>
          <p:cNvPr id="13" name="文本框 1"/>
          <p:cNvSpPr txBox="1"/>
          <p:nvPr/>
        </p:nvSpPr>
        <p:spPr>
          <a:xfrm>
            <a:off x="839416" y="4983305"/>
            <a:ext cx="10513167" cy="1169551"/>
          </a:xfrm>
          <a:prstGeom prst="rect">
            <a:avLst/>
          </a:prstGeom>
          <a:solidFill>
            <a:schemeClr val="accent5">
              <a:lumMod val="20000"/>
              <a:lumOff val="80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ts val="2800"/>
              </a:lnSpc>
            </a:pPr>
            <a:r>
              <a:rPr lang="zh-CN" sz="2400" b="1" dirty="0">
                <a:solidFill>
                  <a:srgbClr val="C00000"/>
                </a:solidFill>
                <a:latin typeface="黑体" pitchFamily="2" charset="-122"/>
                <a:ea typeface="黑体" pitchFamily="2" charset="-122"/>
              </a:rPr>
              <a:t>【注意】</a:t>
            </a:r>
            <a:endParaRPr lang="zh-CN" sz="2400" dirty="0">
              <a:latin typeface="黑体" pitchFamily="2" charset="-122"/>
              <a:ea typeface="黑体" pitchFamily="2" charset="-122"/>
            </a:endParaRPr>
          </a:p>
          <a:p>
            <a:pPr marL="0" indent="266700">
              <a:lnSpc>
                <a:spcPts val="2800"/>
              </a:lnSpc>
            </a:pPr>
            <a:r>
              <a:rPr lang="zh-CN" sz="2400" b="1" dirty="0">
                <a:latin typeface="黑体" pitchFamily="2" charset="-122"/>
                <a:ea typeface="黑体" pitchFamily="2" charset="-122"/>
              </a:rPr>
              <a:t>用量标准主要由生产技术部门主持制定</a:t>
            </a:r>
            <a:r>
              <a:rPr lang="zh-CN" sz="2400" dirty="0">
                <a:latin typeface="黑体" pitchFamily="2" charset="-122"/>
                <a:ea typeface="黑体" pitchFamily="2" charset="-122"/>
              </a:rPr>
              <a:t>，</a:t>
            </a:r>
          </a:p>
          <a:p>
            <a:pPr marL="0" indent="266700">
              <a:lnSpc>
                <a:spcPts val="2800"/>
              </a:lnSpc>
            </a:pPr>
            <a:r>
              <a:rPr lang="zh-CN" sz="2400" b="1" dirty="0">
                <a:latin typeface="黑体" pitchFamily="2" charset="-122"/>
                <a:ea typeface="黑体" pitchFamily="2" charset="-122"/>
              </a:rPr>
              <a:t>价格标准，采购部门是材料价格的责任部门</a:t>
            </a:r>
            <a:r>
              <a:rPr lang="zh-CN" sz="2400" dirty="0">
                <a:latin typeface="黑体" pitchFamily="2" charset="-122"/>
                <a:ea typeface="黑体" pitchFamily="2" charset="-122"/>
              </a:rPr>
              <a:t>；</a:t>
            </a:r>
          </a:p>
        </p:txBody>
      </p:sp>
    </p:spTree>
    <p:extLst>
      <p:ext uri="{BB962C8B-B14F-4D97-AF65-F5344CB8AC3E}">
        <p14:creationId xmlns:p14="http://schemas.microsoft.com/office/powerpoint/2010/main" val="36821791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p:cNvGrpSpPr>
          <p:nvPr/>
        </p:nvGrpSpPr>
        <p:grpSpPr bwMode="auto">
          <a:xfrm>
            <a:off x="47328" y="807107"/>
            <a:ext cx="4104456" cy="822325"/>
            <a:chOff x="11113" y="950913"/>
            <a:chExt cx="5445943" cy="822325"/>
          </a:xfrm>
        </p:grpSpPr>
        <p:pic>
          <p:nvPicPr>
            <p:cNvPr id="10"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5" name="组合 8"/>
          <p:cNvGrpSpPr>
            <a:grpSpLocks/>
          </p:cNvGrpSpPr>
          <p:nvPr/>
        </p:nvGrpSpPr>
        <p:grpSpPr bwMode="auto">
          <a:xfrm>
            <a:off x="259538" y="1628803"/>
            <a:ext cx="3316182"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1.</a:t>
              </a:r>
              <a:r>
                <a:rPr lang="zh-CN" altLang="en-US" sz="2400" dirty="0">
                  <a:solidFill>
                    <a:schemeClr val="bg1"/>
                  </a:solidFill>
                  <a:latin typeface="黑体" pitchFamily="2" charset="-122"/>
                  <a:ea typeface="黑体" pitchFamily="2" charset="-122"/>
                </a:rPr>
                <a:t>直接材料标准成本</a:t>
              </a:r>
            </a:p>
          </p:txBody>
        </p:sp>
      </p:grpSp>
      <p:grpSp>
        <p:nvGrpSpPr>
          <p:cNvPr id="18" name="组合 17"/>
          <p:cNvGrpSpPr/>
          <p:nvPr/>
        </p:nvGrpSpPr>
        <p:grpSpPr>
          <a:xfrm>
            <a:off x="191357" y="92855"/>
            <a:ext cx="4402159"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4" name="表格 13"/>
          <p:cNvGraphicFramePr/>
          <p:nvPr>
            <p:custDataLst>
              <p:tags r:id="rId1"/>
            </p:custDataLst>
            <p:extLst>
              <p:ext uri="{D42A27DB-BD31-4B8C-83A1-F6EECF244321}">
                <p14:modId xmlns:p14="http://schemas.microsoft.com/office/powerpoint/2010/main" val="2182669757"/>
              </p:ext>
            </p:extLst>
          </p:nvPr>
        </p:nvGraphicFramePr>
        <p:xfrm>
          <a:off x="1775520" y="2492896"/>
          <a:ext cx="9135020" cy="4045035"/>
        </p:xfrm>
        <a:graphic>
          <a:graphicData uri="http://schemas.openxmlformats.org/drawingml/2006/table">
            <a:tbl>
              <a:tblPr firstRow="1" bandRow="1">
                <a:tableStyleId>{5940675A-B579-460E-94D1-54222C63F5DA}</a:tableStyleId>
              </a:tblPr>
              <a:tblGrid>
                <a:gridCol w="3666089">
                  <a:extLst>
                    <a:ext uri="{9D8B030D-6E8A-4147-A177-3AD203B41FA5}">
                      <a16:colId xmlns:a16="http://schemas.microsoft.com/office/drawing/2014/main" val="20000"/>
                    </a:ext>
                  </a:extLst>
                </a:gridCol>
                <a:gridCol w="2732723">
                  <a:extLst>
                    <a:ext uri="{9D8B030D-6E8A-4147-A177-3AD203B41FA5}">
                      <a16:colId xmlns:a16="http://schemas.microsoft.com/office/drawing/2014/main" val="20001"/>
                    </a:ext>
                  </a:extLst>
                </a:gridCol>
                <a:gridCol w="2736208">
                  <a:extLst>
                    <a:ext uri="{9D8B030D-6E8A-4147-A177-3AD203B41FA5}">
                      <a16:colId xmlns:a16="http://schemas.microsoft.com/office/drawing/2014/main" val="20002"/>
                    </a:ext>
                  </a:extLst>
                </a:gridCol>
              </a:tblGrid>
              <a:tr h="372985">
                <a:tc>
                  <a:txBody>
                    <a:bodyPr/>
                    <a:lstStyle/>
                    <a:p>
                      <a:pPr indent="0" algn="ctr">
                        <a:buNone/>
                      </a:pPr>
                      <a:r>
                        <a:rPr lang="en-US" sz="2400" b="1" dirty="0" err="1">
                          <a:latin typeface="黑体" pitchFamily="2" charset="-122"/>
                          <a:ea typeface="黑体" pitchFamily="2" charset="-122"/>
                          <a:cs typeface="宋体" panose="02010600030101010101" pitchFamily="2" charset="-122"/>
                        </a:rPr>
                        <a:t>标准</a:t>
                      </a:r>
                      <a:endParaRPr lang="en-US" altLang="en-US" sz="24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a:latin typeface="黑体" pitchFamily="2" charset="-122"/>
                          <a:ea typeface="黑体" pitchFamily="2" charset="-122"/>
                          <a:cs typeface="宋体" panose="02010600030101010101" pitchFamily="2" charset="-122"/>
                        </a:rPr>
                        <a:t>A材料</a:t>
                      </a:r>
                      <a:endParaRPr lang="en-US" altLang="en-US" sz="24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err="1">
                          <a:latin typeface="黑体" pitchFamily="2" charset="-122"/>
                          <a:ea typeface="黑体" pitchFamily="2" charset="-122"/>
                          <a:cs typeface="宋体" panose="02010600030101010101" pitchFamily="2" charset="-122"/>
                        </a:rPr>
                        <a:t>B材料</a:t>
                      </a:r>
                      <a:endParaRPr lang="en-US" altLang="en-US" sz="24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0"/>
                  </a:ext>
                </a:extLst>
              </a:tr>
              <a:tr h="1188419">
                <a:tc>
                  <a:txBody>
                    <a:bodyPr/>
                    <a:lstStyle/>
                    <a:p>
                      <a:pPr indent="0">
                        <a:buNone/>
                      </a:pPr>
                      <a:r>
                        <a:rPr lang="en-US" sz="2400" b="1" dirty="0" err="1">
                          <a:latin typeface="黑体" pitchFamily="2" charset="-122"/>
                          <a:ea typeface="黑体" pitchFamily="2" charset="-122"/>
                          <a:cs typeface="宋体" panose="02010600030101010101" pitchFamily="2" charset="-122"/>
                        </a:rPr>
                        <a:t>价格标准（元</a:t>
                      </a:r>
                      <a:r>
                        <a:rPr lang="en-US" sz="2400" b="1" dirty="0">
                          <a:latin typeface="黑体" pitchFamily="2" charset="-122"/>
                          <a:ea typeface="黑体" pitchFamily="2" charset="-122"/>
                          <a:cs typeface="宋体" panose="02010600030101010101" pitchFamily="2" charset="-122"/>
                        </a:rPr>
                        <a:t>）：</a:t>
                      </a:r>
                    </a:p>
                    <a:p>
                      <a:pPr indent="0">
                        <a:buNone/>
                      </a:pPr>
                      <a:r>
                        <a:rPr lang="en-US" sz="2400" b="1" dirty="0" err="1">
                          <a:latin typeface="黑体" pitchFamily="2" charset="-122"/>
                          <a:ea typeface="黑体" pitchFamily="2" charset="-122"/>
                          <a:cs typeface="宋体" panose="02010600030101010101" pitchFamily="2" charset="-122"/>
                        </a:rPr>
                        <a:t>发票单价</a:t>
                      </a:r>
                      <a:endParaRPr lang="en-US" sz="2400" b="1" dirty="0">
                        <a:latin typeface="黑体" pitchFamily="2" charset="-122"/>
                        <a:ea typeface="黑体" pitchFamily="2" charset="-122"/>
                        <a:cs typeface="宋体" panose="02010600030101010101" pitchFamily="2" charset="-122"/>
                      </a:endParaRPr>
                    </a:p>
                    <a:p>
                      <a:pPr indent="0">
                        <a:buNone/>
                      </a:pPr>
                      <a:r>
                        <a:rPr lang="en-US" sz="2400" b="1" dirty="0" err="1">
                          <a:latin typeface="黑体" pitchFamily="2" charset="-122"/>
                          <a:ea typeface="黑体" pitchFamily="2" charset="-122"/>
                          <a:cs typeface="宋体" panose="02010600030101010101" pitchFamily="2" charset="-122"/>
                        </a:rPr>
                        <a:t>运输费等</a:t>
                      </a:r>
                      <a:endParaRPr lang="en-US" sz="2400" b="1" dirty="0">
                        <a:latin typeface="黑体" pitchFamily="2" charset="-122"/>
                        <a:ea typeface="黑体" pitchFamily="2" charset="-122"/>
                        <a:cs typeface="宋体" panose="02010600030101010101" pitchFamily="2" charset="-122"/>
                      </a:endParaRPr>
                    </a:p>
                    <a:p>
                      <a:pPr indent="0">
                        <a:buNone/>
                      </a:pPr>
                      <a:r>
                        <a:rPr lang="en-US" sz="2400" b="1" dirty="0" err="1">
                          <a:latin typeface="黑体" pitchFamily="2" charset="-122"/>
                          <a:ea typeface="黑体" pitchFamily="2" charset="-122"/>
                          <a:cs typeface="宋体" panose="02010600030101010101" pitchFamily="2" charset="-122"/>
                        </a:rPr>
                        <a:t>每千克标准价格</a:t>
                      </a:r>
                      <a:endParaRPr lang="en-US" altLang="en-US" sz="24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a:latin typeface="黑体" pitchFamily="2" charset="-122"/>
                          <a:ea typeface="黑体" pitchFamily="2" charset="-122"/>
                          <a:cs typeface="宋体" panose="02010600030101010101" pitchFamily="2" charset="-122"/>
                        </a:rPr>
                        <a:t> </a:t>
                      </a:r>
                    </a:p>
                    <a:p>
                      <a:pPr indent="0" algn="ctr">
                        <a:buNone/>
                      </a:pPr>
                      <a:r>
                        <a:rPr lang="en-US" sz="2400" b="1" dirty="0">
                          <a:latin typeface="黑体" pitchFamily="2" charset="-122"/>
                          <a:ea typeface="黑体" pitchFamily="2" charset="-122"/>
                          <a:cs typeface="宋体" panose="02010600030101010101" pitchFamily="2" charset="-122"/>
                        </a:rPr>
                        <a:t>14.00</a:t>
                      </a:r>
                    </a:p>
                    <a:p>
                      <a:pPr indent="0" algn="ctr">
                        <a:buNone/>
                      </a:pPr>
                      <a:r>
                        <a:rPr lang="en-US" sz="2400" b="1" dirty="0">
                          <a:latin typeface="黑体" pitchFamily="2" charset="-122"/>
                          <a:ea typeface="黑体" pitchFamily="2" charset="-122"/>
                          <a:cs typeface="宋体" panose="02010600030101010101" pitchFamily="2" charset="-122"/>
                        </a:rPr>
                        <a:t>1.50</a:t>
                      </a:r>
                    </a:p>
                    <a:p>
                      <a:pPr indent="0" algn="ctr">
                        <a:buNone/>
                      </a:pPr>
                      <a:r>
                        <a:rPr lang="en-US" sz="2400" b="1" dirty="0">
                          <a:solidFill>
                            <a:srgbClr val="0000FF"/>
                          </a:solidFill>
                          <a:latin typeface="黑体" pitchFamily="2" charset="-122"/>
                          <a:ea typeface="黑体" pitchFamily="2" charset="-122"/>
                          <a:cs typeface="宋体" panose="02010600030101010101" pitchFamily="2" charset="-122"/>
                        </a:rPr>
                        <a:t> </a:t>
                      </a:r>
                      <a:endParaRPr lang="en-US" altLang="en-US" sz="24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a:latin typeface="黑体" pitchFamily="2" charset="-122"/>
                          <a:ea typeface="黑体" pitchFamily="2" charset="-122"/>
                          <a:cs typeface="宋体" panose="02010600030101010101" pitchFamily="2" charset="-122"/>
                        </a:rPr>
                        <a:t> </a:t>
                      </a:r>
                    </a:p>
                    <a:p>
                      <a:pPr indent="0" algn="ctr">
                        <a:buNone/>
                      </a:pPr>
                      <a:r>
                        <a:rPr lang="en-US" sz="2400" b="1" dirty="0">
                          <a:latin typeface="黑体" pitchFamily="2" charset="-122"/>
                          <a:ea typeface="黑体" pitchFamily="2" charset="-122"/>
                          <a:cs typeface="宋体" panose="02010600030101010101" pitchFamily="2" charset="-122"/>
                        </a:rPr>
                        <a:t>30.00</a:t>
                      </a:r>
                    </a:p>
                    <a:p>
                      <a:pPr indent="0" algn="ctr">
                        <a:buNone/>
                      </a:pPr>
                      <a:r>
                        <a:rPr lang="en-US" sz="2400" b="1" dirty="0">
                          <a:latin typeface="黑体" pitchFamily="2" charset="-122"/>
                          <a:ea typeface="黑体" pitchFamily="2" charset="-122"/>
                          <a:cs typeface="宋体" panose="02010600030101010101" pitchFamily="2" charset="-122"/>
                        </a:rPr>
                        <a:t>2.30</a:t>
                      </a:r>
                    </a:p>
                    <a:p>
                      <a:pPr indent="0" algn="ctr">
                        <a:buNone/>
                      </a:pPr>
                      <a:r>
                        <a:rPr lang="en-US" sz="2400" b="1" dirty="0">
                          <a:solidFill>
                            <a:srgbClr val="0000FF"/>
                          </a:solidFill>
                          <a:latin typeface="黑体" pitchFamily="2" charset="-122"/>
                          <a:ea typeface="黑体" pitchFamily="2" charset="-122"/>
                          <a:cs typeface="宋体" panose="02010600030101010101" pitchFamily="2" charset="-122"/>
                        </a:rPr>
                        <a:t> </a:t>
                      </a:r>
                      <a:endParaRPr lang="en-US" altLang="en-US" sz="24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1188419">
                <a:tc>
                  <a:txBody>
                    <a:bodyPr/>
                    <a:lstStyle/>
                    <a:p>
                      <a:pPr indent="0">
                        <a:buNone/>
                      </a:pPr>
                      <a:r>
                        <a:rPr lang="en-US" sz="2400" b="1">
                          <a:latin typeface="黑体" pitchFamily="2" charset="-122"/>
                          <a:ea typeface="黑体" pitchFamily="2" charset="-122"/>
                          <a:cs typeface="宋体" panose="02010600030101010101" pitchFamily="2" charset="-122"/>
                        </a:rPr>
                        <a:t>用量标准（千克）：</a:t>
                      </a:r>
                    </a:p>
                    <a:p>
                      <a:pPr indent="0">
                        <a:buNone/>
                      </a:pPr>
                      <a:r>
                        <a:rPr lang="en-US" sz="2400" b="1">
                          <a:latin typeface="黑体" pitchFamily="2" charset="-122"/>
                          <a:ea typeface="黑体" pitchFamily="2" charset="-122"/>
                          <a:cs typeface="宋体" panose="02010600030101010101" pitchFamily="2" charset="-122"/>
                        </a:rPr>
                        <a:t>正常用量</a:t>
                      </a:r>
                    </a:p>
                    <a:p>
                      <a:pPr indent="0">
                        <a:buNone/>
                      </a:pPr>
                      <a:r>
                        <a:rPr lang="en-US" sz="2400" b="1">
                          <a:latin typeface="黑体" pitchFamily="2" charset="-122"/>
                          <a:ea typeface="黑体" pitchFamily="2" charset="-122"/>
                          <a:cs typeface="宋体" panose="02010600030101010101" pitchFamily="2" charset="-122"/>
                        </a:rPr>
                        <a:t>预计损耗量</a:t>
                      </a:r>
                    </a:p>
                    <a:p>
                      <a:pPr indent="0">
                        <a:buNone/>
                      </a:pPr>
                      <a:r>
                        <a:rPr lang="en-US" sz="2400" b="1">
                          <a:latin typeface="黑体" pitchFamily="2" charset="-122"/>
                          <a:ea typeface="黑体" pitchFamily="2" charset="-122"/>
                          <a:cs typeface="宋体" panose="02010600030101010101" pitchFamily="2" charset="-122"/>
                        </a:rPr>
                        <a:t>单位产品标准用量</a:t>
                      </a:r>
                      <a:endParaRPr lang="en-US" altLang="en-US" sz="24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a:latin typeface="黑体" pitchFamily="2" charset="-122"/>
                          <a:ea typeface="黑体" pitchFamily="2" charset="-122"/>
                          <a:cs typeface="宋体" panose="02010600030101010101" pitchFamily="2" charset="-122"/>
                        </a:rPr>
                        <a:t> </a:t>
                      </a:r>
                    </a:p>
                    <a:p>
                      <a:pPr indent="0" algn="ctr">
                        <a:buNone/>
                      </a:pPr>
                      <a:r>
                        <a:rPr lang="en-US" sz="2400" b="1" dirty="0">
                          <a:latin typeface="黑体" pitchFamily="2" charset="-122"/>
                          <a:ea typeface="黑体" pitchFamily="2" charset="-122"/>
                          <a:cs typeface="宋体" panose="02010600030101010101" pitchFamily="2" charset="-122"/>
                        </a:rPr>
                        <a:t>20.00</a:t>
                      </a:r>
                    </a:p>
                    <a:p>
                      <a:pPr indent="0" algn="ctr">
                        <a:buNone/>
                      </a:pPr>
                      <a:r>
                        <a:rPr lang="en-US" sz="2400" b="1" dirty="0">
                          <a:latin typeface="黑体" pitchFamily="2" charset="-122"/>
                          <a:ea typeface="黑体" pitchFamily="2" charset="-122"/>
                          <a:cs typeface="宋体" panose="02010600030101010101" pitchFamily="2" charset="-122"/>
                        </a:rPr>
                        <a:t>3.00</a:t>
                      </a:r>
                    </a:p>
                    <a:p>
                      <a:pPr indent="0" algn="ctr">
                        <a:buNone/>
                      </a:pPr>
                      <a:r>
                        <a:rPr lang="en-US" sz="2400" b="1" dirty="0">
                          <a:solidFill>
                            <a:srgbClr val="0000FF"/>
                          </a:solidFill>
                          <a:latin typeface="黑体" pitchFamily="2" charset="-122"/>
                          <a:ea typeface="黑体" pitchFamily="2" charset="-122"/>
                          <a:cs typeface="宋体" panose="02010600030101010101" pitchFamily="2" charset="-122"/>
                        </a:rPr>
                        <a:t> </a:t>
                      </a:r>
                      <a:endParaRPr lang="en-US" altLang="en-US" sz="24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a:latin typeface="黑体" pitchFamily="2" charset="-122"/>
                          <a:ea typeface="黑体" pitchFamily="2" charset="-122"/>
                          <a:cs typeface="宋体" panose="02010600030101010101" pitchFamily="2" charset="-122"/>
                        </a:rPr>
                        <a:t> </a:t>
                      </a:r>
                    </a:p>
                    <a:p>
                      <a:pPr indent="0" algn="ctr">
                        <a:buNone/>
                      </a:pPr>
                      <a:r>
                        <a:rPr lang="en-US" sz="2400" b="1" dirty="0">
                          <a:latin typeface="黑体" pitchFamily="2" charset="-122"/>
                          <a:ea typeface="黑体" pitchFamily="2" charset="-122"/>
                          <a:cs typeface="宋体" panose="02010600030101010101" pitchFamily="2" charset="-122"/>
                        </a:rPr>
                        <a:t>25.00</a:t>
                      </a:r>
                    </a:p>
                    <a:p>
                      <a:pPr indent="0" algn="ctr">
                        <a:buNone/>
                      </a:pPr>
                      <a:r>
                        <a:rPr lang="en-US" sz="2400" b="1" dirty="0">
                          <a:latin typeface="黑体" pitchFamily="2" charset="-122"/>
                          <a:ea typeface="黑体" pitchFamily="2" charset="-122"/>
                          <a:cs typeface="宋体" panose="02010600030101010101" pitchFamily="2" charset="-122"/>
                        </a:rPr>
                        <a:t>2.00</a:t>
                      </a:r>
                    </a:p>
                    <a:p>
                      <a:pPr indent="0" algn="ctr">
                        <a:buNone/>
                      </a:pPr>
                      <a:r>
                        <a:rPr lang="en-US" sz="2400" b="1" dirty="0">
                          <a:solidFill>
                            <a:srgbClr val="0000FF"/>
                          </a:solidFill>
                          <a:latin typeface="黑体" pitchFamily="2" charset="-122"/>
                          <a:ea typeface="黑体" pitchFamily="2" charset="-122"/>
                          <a:cs typeface="宋体" panose="02010600030101010101" pitchFamily="2" charset="-122"/>
                        </a:rPr>
                        <a:t> </a:t>
                      </a:r>
                      <a:endParaRPr lang="en-US" altLang="en-US" sz="24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2"/>
                  </a:ext>
                </a:extLst>
              </a:tr>
              <a:tr h="372985">
                <a:tc rowSpan="2">
                  <a:txBody>
                    <a:bodyPr/>
                    <a:lstStyle/>
                    <a:p>
                      <a:pPr indent="0" algn="ctr">
                        <a:buNone/>
                      </a:pPr>
                      <a:r>
                        <a:rPr lang="en-US" sz="2400" b="1">
                          <a:latin typeface="黑体" pitchFamily="2" charset="-122"/>
                          <a:ea typeface="黑体" pitchFamily="2" charset="-122"/>
                          <a:cs typeface="宋体" panose="02010600030101010101" pitchFamily="2" charset="-122"/>
                        </a:rPr>
                        <a:t>单位产品直接材料标准成本（元）</a:t>
                      </a:r>
                      <a:endParaRPr lang="en-US" altLang="en-US" sz="2400" b="1">
                        <a:latin typeface="黑体" pitchFamily="2" charset="-122"/>
                        <a:ea typeface="黑体"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a:solidFill>
                            <a:srgbClr val="0000FF"/>
                          </a:solidFill>
                          <a:latin typeface="黑体" pitchFamily="2" charset="-122"/>
                          <a:ea typeface="黑体" pitchFamily="2" charset="-122"/>
                          <a:cs typeface="宋体" panose="02010600030101010101" pitchFamily="2" charset="-122"/>
                        </a:rPr>
                        <a:t> </a:t>
                      </a:r>
                      <a:endParaRPr lang="en-US" altLang="en-US" sz="24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a:solidFill>
                            <a:srgbClr val="0000FF"/>
                          </a:solidFill>
                          <a:latin typeface="黑体" pitchFamily="2" charset="-122"/>
                          <a:ea typeface="黑体" pitchFamily="2" charset="-122"/>
                          <a:cs typeface="宋体" panose="02010600030101010101" pitchFamily="2" charset="-122"/>
                        </a:rPr>
                        <a:t> </a:t>
                      </a:r>
                      <a:endParaRPr lang="en-US" altLang="en-US" sz="24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372985">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gridSpan="2">
                  <a:txBody>
                    <a:bodyPr/>
                    <a:lstStyle/>
                    <a:p>
                      <a:pPr indent="0" algn="ctr">
                        <a:buNone/>
                      </a:pPr>
                      <a:r>
                        <a:rPr lang="en-US" sz="2400" b="1" dirty="0">
                          <a:solidFill>
                            <a:srgbClr val="0000FF"/>
                          </a:solidFill>
                          <a:latin typeface="黑体" pitchFamily="2" charset="-122"/>
                          <a:ea typeface="黑体" pitchFamily="2" charset="-122"/>
                          <a:cs typeface="宋体" panose="02010600030101010101" pitchFamily="2" charset="-122"/>
                        </a:rPr>
                        <a:t> </a:t>
                      </a:r>
                      <a:endParaRPr lang="en-US" altLang="en-US" sz="24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hMerge="1">
                  <a:txBody>
                    <a:bodyPr/>
                    <a:lstStyle/>
                    <a:p>
                      <a:endParaRPr lang="zh-CN"/>
                    </a:p>
                  </a:txBody>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7519470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p:cNvGrpSpPr>
          <p:nvPr/>
        </p:nvGrpSpPr>
        <p:grpSpPr bwMode="auto">
          <a:xfrm>
            <a:off x="47328" y="807107"/>
            <a:ext cx="4104456" cy="822325"/>
            <a:chOff x="11113" y="950913"/>
            <a:chExt cx="5445943" cy="822325"/>
          </a:xfrm>
        </p:grpSpPr>
        <p:pic>
          <p:nvPicPr>
            <p:cNvPr id="10"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5" name="组合 8"/>
          <p:cNvGrpSpPr>
            <a:grpSpLocks/>
          </p:cNvGrpSpPr>
          <p:nvPr/>
        </p:nvGrpSpPr>
        <p:grpSpPr bwMode="auto">
          <a:xfrm>
            <a:off x="259538" y="1628803"/>
            <a:ext cx="3316182"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1.</a:t>
              </a:r>
              <a:r>
                <a:rPr lang="zh-CN" altLang="en-US" sz="2400" dirty="0">
                  <a:solidFill>
                    <a:schemeClr val="bg1"/>
                  </a:solidFill>
                  <a:latin typeface="黑体" pitchFamily="2" charset="-122"/>
                  <a:ea typeface="黑体" pitchFamily="2" charset="-122"/>
                </a:rPr>
                <a:t>直接材料标准成本</a:t>
              </a:r>
            </a:p>
          </p:txBody>
        </p:sp>
      </p:grpSp>
      <p:grpSp>
        <p:nvGrpSpPr>
          <p:cNvPr id="18" name="组合 17"/>
          <p:cNvGrpSpPr/>
          <p:nvPr/>
        </p:nvGrpSpPr>
        <p:grpSpPr>
          <a:xfrm>
            <a:off x="191357" y="92855"/>
            <a:ext cx="4402159"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4" name="表格 13"/>
          <p:cNvGraphicFramePr/>
          <p:nvPr>
            <p:custDataLst>
              <p:tags r:id="rId1"/>
            </p:custDataLst>
            <p:extLst>
              <p:ext uri="{D42A27DB-BD31-4B8C-83A1-F6EECF244321}">
                <p14:modId xmlns:p14="http://schemas.microsoft.com/office/powerpoint/2010/main" val="1165282792"/>
              </p:ext>
            </p:extLst>
          </p:nvPr>
        </p:nvGraphicFramePr>
        <p:xfrm>
          <a:off x="1775520" y="2492896"/>
          <a:ext cx="9135020" cy="4045035"/>
        </p:xfrm>
        <a:graphic>
          <a:graphicData uri="http://schemas.openxmlformats.org/drawingml/2006/table">
            <a:tbl>
              <a:tblPr firstRow="1" bandRow="1">
                <a:tableStyleId>{5940675A-B579-460E-94D1-54222C63F5DA}</a:tableStyleId>
              </a:tblPr>
              <a:tblGrid>
                <a:gridCol w="3666089">
                  <a:extLst>
                    <a:ext uri="{9D8B030D-6E8A-4147-A177-3AD203B41FA5}">
                      <a16:colId xmlns:a16="http://schemas.microsoft.com/office/drawing/2014/main" val="20000"/>
                    </a:ext>
                  </a:extLst>
                </a:gridCol>
                <a:gridCol w="2732723">
                  <a:extLst>
                    <a:ext uri="{9D8B030D-6E8A-4147-A177-3AD203B41FA5}">
                      <a16:colId xmlns:a16="http://schemas.microsoft.com/office/drawing/2014/main" val="20001"/>
                    </a:ext>
                  </a:extLst>
                </a:gridCol>
                <a:gridCol w="2736208">
                  <a:extLst>
                    <a:ext uri="{9D8B030D-6E8A-4147-A177-3AD203B41FA5}">
                      <a16:colId xmlns:a16="http://schemas.microsoft.com/office/drawing/2014/main" val="20002"/>
                    </a:ext>
                  </a:extLst>
                </a:gridCol>
              </a:tblGrid>
              <a:tr h="372985">
                <a:tc>
                  <a:txBody>
                    <a:bodyPr/>
                    <a:lstStyle/>
                    <a:p>
                      <a:pPr indent="0" algn="ctr">
                        <a:buNone/>
                      </a:pPr>
                      <a:r>
                        <a:rPr lang="en-US" sz="2400" b="1" dirty="0" err="1">
                          <a:latin typeface="黑体" pitchFamily="2" charset="-122"/>
                          <a:ea typeface="黑体" pitchFamily="2" charset="-122"/>
                          <a:cs typeface="宋体" panose="02010600030101010101" pitchFamily="2" charset="-122"/>
                        </a:rPr>
                        <a:t>标准</a:t>
                      </a:r>
                      <a:endParaRPr lang="en-US" altLang="en-US" sz="24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a:latin typeface="黑体" pitchFamily="2" charset="-122"/>
                          <a:ea typeface="黑体" pitchFamily="2" charset="-122"/>
                          <a:cs typeface="宋体" panose="02010600030101010101" pitchFamily="2" charset="-122"/>
                        </a:rPr>
                        <a:t>A材料</a:t>
                      </a:r>
                      <a:endParaRPr lang="en-US" altLang="en-US" sz="24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err="1">
                          <a:latin typeface="黑体" pitchFamily="2" charset="-122"/>
                          <a:ea typeface="黑体" pitchFamily="2" charset="-122"/>
                          <a:cs typeface="宋体" panose="02010600030101010101" pitchFamily="2" charset="-122"/>
                        </a:rPr>
                        <a:t>B材料</a:t>
                      </a:r>
                      <a:endParaRPr lang="en-US" altLang="en-US" sz="24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0"/>
                  </a:ext>
                </a:extLst>
              </a:tr>
              <a:tr h="1188419">
                <a:tc>
                  <a:txBody>
                    <a:bodyPr/>
                    <a:lstStyle/>
                    <a:p>
                      <a:pPr indent="0">
                        <a:buNone/>
                      </a:pPr>
                      <a:r>
                        <a:rPr lang="en-US" sz="2400" b="1" dirty="0" err="1">
                          <a:latin typeface="黑体" pitchFamily="2" charset="-122"/>
                          <a:ea typeface="黑体" pitchFamily="2" charset="-122"/>
                          <a:cs typeface="宋体" panose="02010600030101010101" pitchFamily="2" charset="-122"/>
                        </a:rPr>
                        <a:t>价格标准（元</a:t>
                      </a:r>
                      <a:r>
                        <a:rPr lang="en-US" sz="2400" b="1" dirty="0">
                          <a:latin typeface="黑体" pitchFamily="2" charset="-122"/>
                          <a:ea typeface="黑体" pitchFamily="2" charset="-122"/>
                          <a:cs typeface="宋体" panose="02010600030101010101" pitchFamily="2" charset="-122"/>
                        </a:rPr>
                        <a:t>）：</a:t>
                      </a:r>
                    </a:p>
                    <a:p>
                      <a:pPr indent="0">
                        <a:buNone/>
                      </a:pPr>
                      <a:r>
                        <a:rPr lang="en-US" sz="2400" b="1" dirty="0" err="1">
                          <a:latin typeface="黑体" pitchFamily="2" charset="-122"/>
                          <a:ea typeface="黑体" pitchFamily="2" charset="-122"/>
                          <a:cs typeface="宋体" panose="02010600030101010101" pitchFamily="2" charset="-122"/>
                        </a:rPr>
                        <a:t>发票单价</a:t>
                      </a:r>
                      <a:endParaRPr lang="en-US" sz="2400" b="1" dirty="0">
                        <a:latin typeface="黑体" pitchFamily="2" charset="-122"/>
                        <a:ea typeface="黑体" pitchFamily="2" charset="-122"/>
                        <a:cs typeface="宋体" panose="02010600030101010101" pitchFamily="2" charset="-122"/>
                      </a:endParaRPr>
                    </a:p>
                    <a:p>
                      <a:pPr indent="0">
                        <a:buNone/>
                      </a:pPr>
                      <a:r>
                        <a:rPr lang="en-US" sz="2400" b="1" dirty="0" err="1">
                          <a:latin typeface="黑体" pitchFamily="2" charset="-122"/>
                          <a:ea typeface="黑体" pitchFamily="2" charset="-122"/>
                          <a:cs typeface="宋体" panose="02010600030101010101" pitchFamily="2" charset="-122"/>
                        </a:rPr>
                        <a:t>运输费等</a:t>
                      </a:r>
                      <a:endParaRPr lang="en-US" sz="2400" b="1" dirty="0">
                        <a:latin typeface="黑体" pitchFamily="2" charset="-122"/>
                        <a:ea typeface="黑体" pitchFamily="2" charset="-122"/>
                        <a:cs typeface="宋体" panose="02010600030101010101" pitchFamily="2" charset="-122"/>
                      </a:endParaRPr>
                    </a:p>
                    <a:p>
                      <a:pPr indent="0">
                        <a:buNone/>
                      </a:pPr>
                      <a:r>
                        <a:rPr lang="en-US" sz="2400" b="1" dirty="0" err="1">
                          <a:latin typeface="黑体" pitchFamily="2" charset="-122"/>
                          <a:ea typeface="黑体" pitchFamily="2" charset="-122"/>
                          <a:cs typeface="宋体" panose="02010600030101010101" pitchFamily="2" charset="-122"/>
                        </a:rPr>
                        <a:t>每千克标准价格</a:t>
                      </a:r>
                      <a:endParaRPr lang="en-US" altLang="en-US" sz="24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a:latin typeface="黑体" pitchFamily="2" charset="-122"/>
                          <a:ea typeface="黑体" pitchFamily="2" charset="-122"/>
                          <a:cs typeface="宋体" panose="02010600030101010101" pitchFamily="2" charset="-122"/>
                        </a:rPr>
                        <a:t> </a:t>
                      </a:r>
                    </a:p>
                    <a:p>
                      <a:pPr indent="0" algn="ctr">
                        <a:buNone/>
                      </a:pPr>
                      <a:r>
                        <a:rPr lang="en-US" sz="2400" b="1" dirty="0">
                          <a:latin typeface="黑体" pitchFamily="2" charset="-122"/>
                          <a:ea typeface="黑体" pitchFamily="2" charset="-122"/>
                          <a:cs typeface="宋体" panose="02010600030101010101" pitchFamily="2" charset="-122"/>
                        </a:rPr>
                        <a:t>14.00</a:t>
                      </a:r>
                    </a:p>
                    <a:p>
                      <a:pPr indent="0" algn="ctr">
                        <a:buNone/>
                      </a:pPr>
                      <a:r>
                        <a:rPr lang="en-US" sz="2400" b="1" dirty="0">
                          <a:latin typeface="黑体" pitchFamily="2" charset="-122"/>
                          <a:ea typeface="黑体" pitchFamily="2" charset="-122"/>
                          <a:cs typeface="宋体" panose="02010600030101010101" pitchFamily="2" charset="-122"/>
                        </a:rPr>
                        <a:t>1.50</a:t>
                      </a:r>
                    </a:p>
                    <a:p>
                      <a:pPr indent="0" algn="ctr">
                        <a:buNone/>
                      </a:pPr>
                      <a:r>
                        <a:rPr lang="en-US" sz="2400" b="1" dirty="0">
                          <a:solidFill>
                            <a:srgbClr val="0000FF"/>
                          </a:solidFill>
                          <a:latin typeface="黑体" pitchFamily="2" charset="-122"/>
                          <a:ea typeface="黑体" pitchFamily="2" charset="-122"/>
                          <a:cs typeface="宋体" panose="02010600030101010101" pitchFamily="2" charset="-122"/>
                        </a:rPr>
                        <a:t>15.50</a:t>
                      </a:r>
                      <a:endParaRPr lang="en-US" altLang="en-US" sz="24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a:latin typeface="黑体" pitchFamily="2" charset="-122"/>
                          <a:ea typeface="黑体" pitchFamily="2" charset="-122"/>
                          <a:cs typeface="宋体" panose="02010600030101010101" pitchFamily="2" charset="-122"/>
                        </a:rPr>
                        <a:t> </a:t>
                      </a:r>
                    </a:p>
                    <a:p>
                      <a:pPr indent="0" algn="ctr">
                        <a:buNone/>
                      </a:pPr>
                      <a:r>
                        <a:rPr lang="en-US" sz="2400" b="1">
                          <a:latin typeface="黑体" pitchFamily="2" charset="-122"/>
                          <a:ea typeface="黑体" pitchFamily="2" charset="-122"/>
                          <a:cs typeface="宋体" panose="02010600030101010101" pitchFamily="2" charset="-122"/>
                        </a:rPr>
                        <a:t>30.00</a:t>
                      </a:r>
                    </a:p>
                    <a:p>
                      <a:pPr indent="0" algn="ctr">
                        <a:buNone/>
                      </a:pPr>
                      <a:r>
                        <a:rPr lang="en-US" sz="2400" b="1">
                          <a:latin typeface="黑体" pitchFamily="2" charset="-122"/>
                          <a:ea typeface="黑体" pitchFamily="2" charset="-122"/>
                          <a:cs typeface="宋体" panose="02010600030101010101" pitchFamily="2" charset="-122"/>
                        </a:rPr>
                        <a:t>2.30</a:t>
                      </a:r>
                    </a:p>
                    <a:p>
                      <a:pPr indent="0" algn="ctr">
                        <a:buNone/>
                      </a:pPr>
                      <a:r>
                        <a:rPr lang="en-US" sz="2400" b="1">
                          <a:solidFill>
                            <a:srgbClr val="0000FF"/>
                          </a:solidFill>
                          <a:latin typeface="黑体" pitchFamily="2" charset="-122"/>
                          <a:ea typeface="黑体" pitchFamily="2" charset="-122"/>
                          <a:cs typeface="宋体" panose="02010600030101010101" pitchFamily="2" charset="-122"/>
                        </a:rPr>
                        <a:t>32.30</a:t>
                      </a:r>
                      <a:endParaRPr lang="en-US" altLang="en-US" sz="24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1188419">
                <a:tc>
                  <a:txBody>
                    <a:bodyPr/>
                    <a:lstStyle/>
                    <a:p>
                      <a:pPr indent="0">
                        <a:buNone/>
                      </a:pPr>
                      <a:r>
                        <a:rPr lang="en-US" sz="2400" b="1">
                          <a:latin typeface="黑体" pitchFamily="2" charset="-122"/>
                          <a:ea typeface="黑体" pitchFamily="2" charset="-122"/>
                          <a:cs typeface="宋体" panose="02010600030101010101" pitchFamily="2" charset="-122"/>
                        </a:rPr>
                        <a:t>用量标准（千克）：</a:t>
                      </a:r>
                    </a:p>
                    <a:p>
                      <a:pPr indent="0">
                        <a:buNone/>
                      </a:pPr>
                      <a:r>
                        <a:rPr lang="en-US" sz="2400" b="1">
                          <a:latin typeface="黑体" pitchFamily="2" charset="-122"/>
                          <a:ea typeface="黑体" pitchFamily="2" charset="-122"/>
                          <a:cs typeface="宋体" panose="02010600030101010101" pitchFamily="2" charset="-122"/>
                        </a:rPr>
                        <a:t>正常用量</a:t>
                      </a:r>
                    </a:p>
                    <a:p>
                      <a:pPr indent="0">
                        <a:buNone/>
                      </a:pPr>
                      <a:r>
                        <a:rPr lang="en-US" sz="2400" b="1">
                          <a:latin typeface="黑体" pitchFamily="2" charset="-122"/>
                          <a:ea typeface="黑体" pitchFamily="2" charset="-122"/>
                          <a:cs typeface="宋体" panose="02010600030101010101" pitchFamily="2" charset="-122"/>
                        </a:rPr>
                        <a:t>预计损耗量</a:t>
                      </a:r>
                    </a:p>
                    <a:p>
                      <a:pPr indent="0">
                        <a:buNone/>
                      </a:pPr>
                      <a:r>
                        <a:rPr lang="en-US" sz="2400" b="1">
                          <a:latin typeface="黑体" pitchFamily="2" charset="-122"/>
                          <a:ea typeface="黑体" pitchFamily="2" charset="-122"/>
                          <a:cs typeface="宋体" panose="02010600030101010101" pitchFamily="2" charset="-122"/>
                        </a:rPr>
                        <a:t>单位产品标准用量</a:t>
                      </a:r>
                      <a:endParaRPr lang="en-US" altLang="en-US" sz="24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a:latin typeface="黑体" pitchFamily="2" charset="-122"/>
                          <a:ea typeface="黑体" pitchFamily="2" charset="-122"/>
                          <a:cs typeface="宋体" panose="02010600030101010101" pitchFamily="2" charset="-122"/>
                        </a:rPr>
                        <a:t> </a:t>
                      </a:r>
                    </a:p>
                    <a:p>
                      <a:pPr indent="0" algn="ctr">
                        <a:buNone/>
                      </a:pPr>
                      <a:r>
                        <a:rPr lang="en-US" sz="2400" b="1" dirty="0">
                          <a:latin typeface="黑体" pitchFamily="2" charset="-122"/>
                          <a:ea typeface="黑体" pitchFamily="2" charset="-122"/>
                          <a:cs typeface="宋体" panose="02010600030101010101" pitchFamily="2" charset="-122"/>
                        </a:rPr>
                        <a:t>20.00</a:t>
                      </a:r>
                    </a:p>
                    <a:p>
                      <a:pPr indent="0" algn="ctr">
                        <a:buNone/>
                      </a:pPr>
                      <a:r>
                        <a:rPr lang="en-US" sz="2400" b="1" dirty="0">
                          <a:latin typeface="黑体" pitchFamily="2" charset="-122"/>
                          <a:ea typeface="黑体" pitchFamily="2" charset="-122"/>
                          <a:cs typeface="宋体" panose="02010600030101010101" pitchFamily="2" charset="-122"/>
                        </a:rPr>
                        <a:t>3.00</a:t>
                      </a:r>
                    </a:p>
                    <a:p>
                      <a:pPr indent="0" algn="ctr">
                        <a:buNone/>
                      </a:pPr>
                      <a:r>
                        <a:rPr lang="en-US" sz="2400" b="1" dirty="0">
                          <a:solidFill>
                            <a:srgbClr val="0000FF"/>
                          </a:solidFill>
                          <a:latin typeface="黑体" pitchFamily="2" charset="-122"/>
                          <a:ea typeface="黑体" pitchFamily="2" charset="-122"/>
                          <a:cs typeface="宋体" panose="02010600030101010101" pitchFamily="2" charset="-122"/>
                        </a:rPr>
                        <a:t>23.00</a:t>
                      </a:r>
                      <a:endParaRPr lang="en-US" altLang="en-US" sz="24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a:latin typeface="黑体" pitchFamily="2" charset="-122"/>
                          <a:ea typeface="黑体" pitchFamily="2" charset="-122"/>
                          <a:cs typeface="宋体" panose="02010600030101010101" pitchFamily="2" charset="-122"/>
                        </a:rPr>
                        <a:t> </a:t>
                      </a:r>
                    </a:p>
                    <a:p>
                      <a:pPr indent="0" algn="ctr">
                        <a:buNone/>
                      </a:pPr>
                      <a:r>
                        <a:rPr lang="en-US" sz="2400" b="1" dirty="0">
                          <a:latin typeface="黑体" pitchFamily="2" charset="-122"/>
                          <a:ea typeface="黑体" pitchFamily="2" charset="-122"/>
                          <a:cs typeface="宋体" panose="02010600030101010101" pitchFamily="2" charset="-122"/>
                        </a:rPr>
                        <a:t>25.00</a:t>
                      </a:r>
                    </a:p>
                    <a:p>
                      <a:pPr indent="0" algn="ctr">
                        <a:buNone/>
                      </a:pPr>
                      <a:r>
                        <a:rPr lang="en-US" sz="2400" b="1" dirty="0">
                          <a:latin typeface="黑体" pitchFamily="2" charset="-122"/>
                          <a:ea typeface="黑体" pitchFamily="2" charset="-122"/>
                          <a:cs typeface="宋体" panose="02010600030101010101" pitchFamily="2" charset="-122"/>
                        </a:rPr>
                        <a:t>2.00</a:t>
                      </a:r>
                    </a:p>
                    <a:p>
                      <a:pPr indent="0" algn="ctr">
                        <a:buNone/>
                      </a:pPr>
                      <a:r>
                        <a:rPr lang="en-US" sz="2400" b="1" dirty="0">
                          <a:solidFill>
                            <a:srgbClr val="0000FF"/>
                          </a:solidFill>
                          <a:latin typeface="黑体" pitchFamily="2" charset="-122"/>
                          <a:ea typeface="黑体" pitchFamily="2" charset="-122"/>
                          <a:cs typeface="宋体" panose="02010600030101010101" pitchFamily="2" charset="-122"/>
                        </a:rPr>
                        <a:t>27.00</a:t>
                      </a:r>
                      <a:endParaRPr lang="en-US" altLang="en-US" sz="24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2"/>
                  </a:ext>
                </a:extLst>
              </a:tr>
              <a:tr h="372985">
                <a:tc rowSpan="2">
                  <a:txBody>
                    <a:bodyPr/>
                    <a:lstStyle/>
                    <a:p>
                      <a:pPr indent="0" algn="ctr">
                        <a:buNone/>
                      </a:pPr>
                      <a:r>
                        <a:rPr lang="en-US" sz="2400" b="1">
                          <a:latin typeface="黑体" pitchFamily="2" charset="-122"/>
                          <a:ea typeface="黑体" pitchFamily="2" charset="-122"/>
                          <a:cs typeface="宋体" panose="02010600030101010101" pitchFamily="2" charset="-122"/>
                        </a:rPr>
                        <a:t>单位产品直接材料标准成本（元）</a:t>
                      </a:r>
                      <a:endParaRPr lang="en-US" altLang="en-US" sz="2400" b="1">
                        <a:latin typeface="黑体" pitchFamily="2" charset="-122"/>
                        <a:ea typeface="黑体"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a:solidFill>
                            <a:srgbClr val="0000FF"/>
                          </a:solidFill>
                          <a:latin typeface="黑体" pitchFamily="2" charset="-122"/>
                          <a:ea typeface="黑体" pitchFamily="2" charset="-122"/>
                          <a:cs typeface="宋体" panose="02010600030101010101" pitchFamily="2" charset="-122"/>
                        </a:rPr>
                        <a:t>356.50</a:t>
                      </a:r>
                      <a:endParaRPr lang="en-US" altLang="en-US" sz="2400" b="1">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a:solidFill>
                            <a:srgbClr val="0000FF"/>
                          </a:solidFill>
                          <a:latin typeface="黑体" pitchFamily="2" charset="-122"/>
                          <a:ea typeface="黑体" pitchFamily="2" charset="-122"/>
                          <a:cs typeface="宋体" panose="02010600030101010101" pitchFamily="2" charset="-122"/>
                        </a:rPr>
                        <a:t>872.10</a:t>
                      </a:r>
                      <a:endParaRPr lang="en-US" altLang="en-US" sz="24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372985">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gridSpan="2">
                  <a:txBody>
                    <a:bodyPr/>
                    <a:lstStyle/>
                    <a:p>
                      <a:pPr indent="0" algn="ctr">
                        <a:buNone/>
                      </a:pPr>
                      <a:r>
                        <a:rPr lang="en-US" sz="2400" b="1" dirty="0">
                          <a:solidFill>
                            <a:srgbClr val="0000FF"/>
                          </a:solidFill>
                          <a:latin typeface="黑体" pitchFamily="2" charset="-122"/>
                          <a:ea typeface="黑体" pitchFamily="2" charset="-122"/>
                          <a:cs typeface="宋体" panose="02010600030101010101" pitchFamily="2" charset="-122"/>
                        </a:rPr>
                        <a:t>1 228.60</a:t>
                      </a:r>
                      <a:endParaRPr lang="en-US" altLang="en-US" sz="24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hMerge="1">
                  <a:txBody>
                    <a:bodyPr/>
                    <a:lstStyle/>
                    <a:p>
                      <a:endParaRPr lang="zh-CN"/>
                    </a:p>
                  </a:txBody>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9504907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9" name="Text Box 11"/>
          <p:cNvSpPr txBox="1">
            <a:spLocks noChangeArrowheads="1"/>
          </p:cNvSpPr>
          <p:nvPr/>
        </p:nvSpPr>
        <p:spPr bwMode="auto">
          <a:xfrm>
            <a:off x="854728" y="2772121"/>
            <a:ext cx="10381537" cy="3234219"/>
          </a:xfrm>
          <a:prstGeom prst="rect">
            <a:avLst/>
          </a:prstGeom>
          <a:solidFill>
            <a:schemeClr val="accent3">
              <a:lumMod val="40000"/>
              <a:lumOff val="60000"/>
            </a:schemeClr>
          </a:solidFill>
          <a:ln>
            <a:solidFill>
              <a:schemeClr val="bg1"/>
            </a:solidFill>
            <a:headEnd/>
            <a:tailEnd/>
          </a:ln>
          <a:effectLst>
            <a:outerShdw blurRad="50800" dist="38100" dir="16200000" rotWithShape="0">
              <a:prstClr val="black">
                <a:alpha val="40000"/>
              </a:prstClr>
            </a:outerShdw>
          </a:effectLst>
          <a:scene3d>
            <a:camera prst="orthographicFront"/>
            <a:lightRig rig="threePt" dir="t"/>
          </a:scene3d>
          <a:sp3d>
            <a:bevelT w="165100" prst="coolSlant"/>
          </a:sp3d>
        </p:spPr>
        <p:style>
          <a:lnRef idx="3">
            <a:schemeClr val="lt1"/>
          </a:lnRef>
          <a:fillRef idx="1">
            <a:schemeClr val="accent3"/>
          </a:fillRef>
          <a:effectRef idx="1">
            <a:schemeClr val="accent3"/>
          </a:effectRef>
          <a:fontRef idx="minor">
            <a:schemeClr val="lt1"/>
          </a:fontRef>
        </p:style>
        <p:txBody>
          <a:bodyPr anchor="ctr">
            <a:spAutoFit/>
          </a:bodyPr>
          <a:lstStyle/>
          <a:p>
            <a:pPr>
              <a:lnSpc>
                <a:spcPts val="3500"/>
              </a:lnSpc>
              <a:defRPr/>
            </a:pPr>
            <a:r>
              <a:rPr lang="zh-CN" altLang="en-US" sz="2200" b="0" dirty="0">
                <a:solidFill>
                  <a:srgbClr val="000000"/>
                </a:solidFill>
                <a:latin typeface="Times New Roman" pitchFamily="18" charset="0"/>
              </a:rPr>
              <a:t>　　</a:t>
            </a:r>
            <a:r>
              <a:rPr lang="zh-CN" altLang="en-US" sz="2200" dirty="0">
                <a:solidFill>
                  <a:srgbClr val="000000"/>
                </a:solidFill>
                <a:latin typeface="Times New Roman" pitchFamily="18" charset="0"/>
              </a:rPr>
              <a:t>直接人工标准是单位产品的直接人工工时标准与小时工资率标准之积。采用不同工资制度的企业，影响直接工资标准成本的因素也不同。</a:t>
            </a:r>
          </a:p>
          <a:p>
            <a:pPr>
              <a:lnSpc>
                <a:spcPts val="3500"/>
              </a:lnSpc>
              <a:defRPr/>
            </a:pPr>
            <a:r>
              <a:rPr lang="zh-CN" altLang="en-US" sz="2200" dirty="0">
                <a:solidFill>
                  <a:srgbClr val="000000"/>
                </a:solidFill>
                <a:latin typeface="Times New Roman" pitchFamily="18" charset="0"/>
              </a:rPr>
              <a:t>　　小时工资率标准是指生产工人每消耗一个标准工时应分配的工资成本，属于价格标准。其计算公式为：</a:t>
            </a:r>
          </a:p>
          <a:p>
            <a:pPr algn="ctr">
              <a:lnSpc>
                <a:spcPts val="3500"/>
              </a:lnSpc>
              <a:defRPr/>
            </a:pPr>
            <a:r>
              <a:rPr lang="zh-CN" altLang="en-US" sz="2200" dirty="0">
                <a:solidFill>
                  <a:srgbClr val="000000"/>
                </a:solidFill>
                <a:latin typeface="Times New Roman" pitchFamily="18" charset="0"/>
              </a:rPr>
              <a:t>小时工资率标准 </a:t>
            </a:r>
            <a:r>
              <a:rPr lang="en-US" altLang="zh-CN" sz="2200" dirty="0">
                <a:solidFill>
                  <a:srgbClr val="000000"/>
                </a:solidFill>
                <a:latin typeface="Times New Roman" pitchFamily="18" charset="0"/>
              </a:rPr>
              <a:t>= </a:t>
            </a:r>
            <a:r>
              <a:rPr lang="zh-CN" altLang="en-US" sz="2200" dirty="0">
                <a:solidFill>
                  <a:srgbClr val="000000"/>
                </a:solidFill>
                <a:latin typeface="Times New Roman" pitchFamily="18" charset="0"/>
              </a:rPr>
              <a:t>预计直接人工工资总额</a:t>
            </a:r>
            <a:r>
              <a:rPr lang="en-US" altLang="zh-CN" sz="2200" dirty="0">
                <a:solidFill>
                  <a:srgbClr val="000000"/>
                </a:solidFill>
                <a:latin typeface="Times New Roman" pitchFamily="18" charset="0"/>
              </a:rPr>
              <a:t>/</a:t>
            </a:r>
            <a:r>
              <a:rPr lang="zh-CN" altLang="en-US" sz="2200" dirty="0">
                <a:solidFill>
                  <a:srgbClr val="000000"/>
                </a:solidFill>
                <a:latin typeface="Times New Roman" pitchFamily="18" charset="0"/>
              </a:rPr>
              <a:t>标准工时总数</a:t>
            </a:r>
          </a:p>
          <a:p>
            <a:pPr>
              <a:lnSpc>
                <a:spcPts val="3500"/>
              </a:lnSpc>
              <a:defRPr/>
            </a:pPr>
            <a:r>
              <a:rPr lang="zh-CN" altLang="en-US" sz="2200" dirty="0">
                <a:solidFill>
                  <a:srgbClr val="000000"/>
                </a:solidFill>
                <a:latin typeface="Times New Roman" pitchFamily="18" charset="0"/>
              </a:rPr>
              <a:t>　　上式中的标准工时总数等于企业在充分利用现有生产能力的条件下，单位产品工时消耗定额与可能达到的最大产量的乘积。</a:t>
            </a:r>
            <a:endParaRPr lang="en-US" altLang="zh-CN" sz="2200" dirty="0">
              <a:solidFill>
                <a:srgbClr val="000000"/>
              </a:solidFill>
              <a:latin typeface="Times New Roman" pitchFamily="18" charset="0"/>
            </a:endParaRPr>
          </a:p>
        </p:txBody>
      </p:sp>
      <p:grpSp>
        <p:nvGrpSpPr>
          <p:cNvPr id="9" name="组合 8"/>
          <p:cNvGrpSpPr>
            <a:grpSpLocks/>
          </p:cNvGrpSpPr>
          <p:nvPr/>
        </p:nvGrpSpPr>
        <p:grpSpPr bwMode="auto">
          <a:xfrm>
            <a:off x="47328" y="807107"/>
            <a:ext cx="4149098" cy="822325"/>
            <a:chOff x="11113" y="950913"/>
            <a:chExt cx="5445943" cy="822325"/>
          </a:xfrm>
        </p:grpSpPr>
        <p:pic>
          <p:nvPicPr>
            <p:cNvPr id="10"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5" name="组合 8"/>
          <p:cNvGrpSpPr>
            <a:grpSpLocks/>
          </p:cNvGrpSpPr>
          <p:nvPr/>
        </p:nvGrpSpPr>
        <p:grpSpPr bwMode="auto">
          <a:xfrm>
            <a:off x="259538" y="1628803"/>
            <a:ext cx="3316182"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2.</a:t>
              </a:r>
              <a:r>
                <a:rPr lang="zh-CN" altLang="en-US" sz="2400" dirty="0">
                  <a:solidFill>
                    <a:schemeClr val="bg1"/>
                  </a:solidFill>
                  <a:latin typeface="黑体" pitchFamily="2" charset="-122"/>
                  <a:ea typeface="黑体" pitchFamily="2" charset="-122"/>
                </a:rPr>
                <a:t>直接人工标准成本</a:t>
              </a:r>
            </a:p>
          </p:txBody>
        </p:sp>
      </p:grpSp>
      <p:grpSp>
        <p:nvGrpSpPr>
          <p:cNvPr id="18" name="组合 17"/>
          <p:cNvGrpSpPr/>
          <p:nvPr/>
        </p:nvGrpSpPr>
        <p:grpSpPr>
          <a:xfrm>
            <a:off x="191357" y="92855"/>
            <a:ext cx="4402159"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spTree>
    <p:extLst>
      <p:ext uri="{BB962C8B-B14F-4D97-AF65-F5344CB8AC3E}">
        <p14:creationId xmlns:p14="http://schemas.microsoft.com/office/powerpoint/2010/main" val="20954456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nodeType="afterEffect">
                                  <p:stCondLst>
                                    <p:cond delay="0"/>
                                  </p:stCondLst>
                                  <p:childTnLst>
                                    <p:set>
                                      <p:cBhvr>
                                        <p:cTn id="6" dur="1" fill="hold">
                                          <p:stCondLst>
                                            <p:cond delay="0"/>
                                          </p:stCondLst>
                                        </p:cTn>
                                        <p:tgtEl>
                                          <p:spTgt spid="37899"/>
                                        </p:tgtEl>
                                        <p:attrNameLst>
                                          <p:attrName>style.visibility</p:attrName>
                                        </p:attrNameLst>
                                      </p:cBhvr>
                                      <p:to>
                                        <p:strVal val="visible"/>
                                      </p:to>
                                    </p:set>
                                    <p:animEffect transition="in" filter="slide(fromBottom)">
                                      <p:cBhvr>
                                        <p:cTn id="7" dur="500"/>
                                        <p:tgtEl>
                                          <p:spTgt spid="3789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p:cNvGrpSpPr>
          <p:nvPr/>
        </p:nvGrpSpPr>
        <p:grpSpPr bwMode="auto">
          <a:xfrm>
            <a:off x="47328" y="807107"/>
            <a:ext cx="4149098" cy="822325"/>
            <a:chOff x="11113" y="950913"/>
            <a:chExt cx="5445943" cy="822325"/>
          </a:xfrm>
        </p:grpSpPr>
        <p:pic>
          <p:nvPicPr>
            <p:cNvPr id="10"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5" name="组合 8"/>
          <p:cNvGrpSpPr>
            <a:grpSpLocks/>
          </p:cNvGrpSpPr>
          <p:nvPr/>
        </p:nvGrpSpPr>
        <p:grpSpPr bwMode="auto">
          <a:xfrm>
            <a:off x="259538" y="1628803"/>
            <a:ext cx="3316182"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2.</a:t>
              </a:r>
              <a:r>
                <a:rPr lang="zh-CN" altLang="en-US" sz="2400" dirty="0">
                  <a:solidFill>
                    <a:schemeClr val="bg1"/>
                  </a:solidFill>
                  <a:latin typeface="黑体" pitchFamily="2" charset="-122"/>
                  <a:ea typeface="黑体" pitchFamily="2" charset="-122"/>
                </a:rPr>
                <a:t>直接人工标准成本</a:t>
              </a:r>
            </a:p>
          </p:txBody>
        </p:sp>
      </p:grpSp>
      <p:grpSp>
        <p:nvGrpSpPr>
          <p:cNvPr id="18" name="组合 17"/>
          <p:cNvGrpSpPr/>
          <p:nvPr/>
        </p:nvGrpSpPr>
        <p:grpSpPr>
          <a:xfrm>
            <a:off x="191357" y="92855"/>
            <a:ext cx="4402159"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2" name="表格 11"/>
          <p:cNvGraphicFramePr/>
          <p:nvPr>
            <p:custDataLst>
              <p:tags r:id="rId1"/>
            </p:custDataLst>
            <p:extLst>
              <p:ext uri="{D42A27DB-BD31-4B8C-83A1-F6EECF244321}">
                <p14:modId xmlns:p14="http://schemas.microsoft.com/office/powerpoint/2010/main" val="2680765268"/>
              </p:ext>
            </p:extLst>
          </p:nvPr>
        </p:nvGraphicFramePr>
        <p:xfrm>
          <a:off x="767408" y="2492896"/>
          <a:ext cx="10550574" cy="2952328"/>
        </p:xfrm>
        <a:graphic>
          <a:graphicData uri="http://schemas.openxmlformats.org/drawingml/2006/table">
            <a:tbl>
              <a:tblPr firstRow="1" bandRow="1">
                <a:tableStyleId>{5940675A-B579-460E-94D1-54222C63F5DA}</a:tableStyleId>
              </a:tblPr>
              <a:tblGrid>
                <a:gridCol w="1350694">
                  <a:extLst>
                    <a:ext uri="{9D8B030D-6E8A-4147-A177-3AD203B41FA5}">
                      <a16:colId xmlns:a16="http://schemas.microsoft.com/office/drawing/2014/main" val="20000"/>
                    </a:ext>
                  </a:extLst>
                </a:gridCol>
                <a:gridCol w="4481954">
                  <a:extLst>
                    <a:ext uri="{9D8B030D-6E8A-4147-A177-3AD203B41FA5}">
                      <a16:colId xmlns:a16="http://schemas.microsoft.com/office/drawing/2014/main" val="20001"/>
                    </a:ext>
                  </a:extLst>
                </a:gridCol>
                <a:gridCol w="4717926">
                  <a:extLst>
                    <a:ext uri="{9D8B030D-6E8A-4147-A177-3AD203B41FA5}">
                      <a16:colId xmlns:a16="http://schemas.microsoft.com/office/drawing/2014/main" val="20002"/>
                    </a:ext>
                  </a:extLst>
                </a:gridCol>
              </a:tblGrid>
              <a:tr h="579755">
                <a:tc>
                  <a:txBody>
                    <a:bodyPr/>
                    <a:lstStyle/>
                    <a:p>
                      <a:pPr indent="0">
                        <a:buNone/>
                      </a:pPr>
                      <a:r>
                        <a:rPr lang="en-US" sz="2400" b="1" dirty="0" err="1">
                          <a:solidFill>
                            <a:srgbClr val="000000"/>
                          </a:solidFill>
                          <a:latin typeface="黑体" pitchFamily="2" charset="-122"/>
                          <a:ea typeface="黑体" pitchFamily="2" charset="-122"/>
                          <a:cs typeface="宋体" panose="02010600030101010101" pitchFamily="2" charset="-122"/>
                        </a:rPr>
                        <a:t>成本项目</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buNone/>
                      </a:pPr>
                      <a:r>
                        <a:rPr lang="en-US" sz="2400" b="1" dirty="0" err="1">
                          <a:solidFill>
                            <a:srgbClr val="000000"/>
                          </a:solidFill>
                          <a:latin typeface="黑体" pitchFamily="2" charset="-122"/>
                          <a:ea typeface="黑体" pitchFamily="2" charset="-122"/>
                          <a:cs typeface="宋体" panose="02010600030101010101" pitchFamily="2" charset="-122"/>
                        </a:rPr>
                        <a:t>用量标准</a:t>
                      </a:r>
                      <a:r>
                        <a:rPr lang="zh-CN" altLang="en-US" sz="2400" b="1" dirty="0">
                          <a:solidFill>
                            <a:srgbClr val="000000"/>
                          </a:solidFill>
                          <a:latin typeface="黑体" pitchFamily="2" charset="-122"/>
                          <a:ea typeface="黑体" pitchFamily="2" charset="-122"/>
                          <a:cs typeface="宋体" panose="02010600030101010101" pitchFamily="2" charset="-122"/>
                        </a:rPr>
                        <a:t>的制定</a:t>
                      </a: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buNone/>
                      </a:pPr>
                      <a:r>
                        <a:rPr lang="en-US" sz="2400" b="1" dirty="0" err="1">
                          <a:solidFill>
                            <a:srgbClr val="000000"/>
                          </a:solidFill>
                          <a:latin typeface="黑体" pitchFamily="2" charset="-122"/>
                          <a:ea typeface="黑体" pitchFamily="2" charset="-122"/>
                          <a:cs typeface="宋体" panose="02010600030101010101" pitchFamily="2" charset="-122"/>
                        </a:rPr>
                        <a:t>价格标准</a:t>
                      </a:r>
                      <a:r>
                        <a:rPr lang="zh-CN" altLang="en-US" sz="2400" b="1" dirty="0">
                          <a:solidFill>
                            <a:srgbClr val="000000"/>
                          </a:solidFill>
                          <a:latin typeface="黑体" pitchFamily="2" charset="-122"/>
                          <a:ea typeface="黑体" pitchFamily="2" charset="-122"/>
                          <a:cs typeface="宋体" panose="02010600030101010101" pitchFamily="2" charset="-122"/>
                        </a:rPr>
                        <a:t>的制定</a:t>
                      </a: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0"/>
                  </a:ext>
                </a:extLst>
              </a:tr>
              <a:tr h="2372573">
                <a:tc>
                  <a:txBody>
                    <a:bodyPr/>
                    <a:lstStyle/>
                    <a:p>
                      <a:pPr indent="0">
                        <a:buNone/>
                      </a:pPr>
                      <a:r>
                        <a:rPr lang="en-US" sz="2400" b="1">
                          <a:solidFill>
                            <a:srgbClr val="000000"/>
                          </a:solidFill>
                          <a:latin typeface="黑体" pitchFamily="2" charset="-122"/>
                          <a:ea typeface="黑体" pitchFamily="2" charset="-122"/>
                          <a:cs typeface="宋体" panose="02010600030101010101" pitchFamily="2" charset="-122"/>
                        </a:rPr>
                        <a:t>直接人工</a:t>
                      </a:r>
                      <a:endParaRPr lang="en-US" altLang="en-US" sz="2400" b="1">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buNone/>
                      </a:pPr>
                      <a:r>
                        <a:rPr lang="en-US" sz="2400" b="1" dirty="0">
                          <a:solidFill>
                            <a:srgbClr val="000000"/>
                          </a:solidFill>
                          <a:latin typeface="黑体" pitchFamily="2" charset="-122"/>
                          <a:ea typeface="黑体" pitchFamily="2" charset="-122"/>
                          <a:cs typeface="宋体" panose="02010600030101010101" pitchFamily="2" charset="-122"/>
                        </a:rPr>
                        <a:t>标准工时是指在现有生产技术条件下，生产单位产品所需要的时间，包括直接加工操作必不可少的时间，以及必要的间歇和停工，如工间休息、调整设备时间、不可避免的废品耗用工时等</a:t>
                      </a:r>
                      <a:r>
                        <a:rPr lang="zh-CN" altLang="en-US" sz="2400" b="1" dirty="0">
                          <a:solidFill>
                            <a:srgbClr val="000000"/>
                          </a:solidFill>
                          <a:latin typeface="黑体" pitchFamily="2" charset="-122"/>
                          <a:ea typeface="黑体" pitchFamily="2" charset="-122"/>
                          <a:cs typeface="宋体" panose="02010600030101010101" pitchFamily="2" charset="-122"/>
                        </a:rPr>
                        <a:t>。</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buNone/>
                      </a:pPr>
                      <a:r>
                        <a:rPr lang="en-US" sz="2400" b="1" dirty="0" err="1">
                          <a:solidFill>
                            <a:srgbClr val="000000"/>
                          </a:solidFill>
                          <a:latin typeface="黑体" pitchFamily="2" charset="-122"/>
                          <a:ea typeface="黑体" pitchFamily="2" charset="-122"/>
                          <a:cs typeface="宋体" panose="02010600030101010101" pitchFamily="2" charset="-122"/>
                        </a:rPr>
                        <a:t>标准工资率可以是预定的工资率，也可以是正常的工资率</a:t>
                      </a:r>
                      <a:endParaRPr lang="en-US" sz="2400" b="1" dirty="0">
                        <a:solidFill>
                          <a:srgbClr val="000000"/>
                        </a:solidFill>
                        <a:latin typeface="黑体" pitchFamily="2" charset="-122"/>
                        <a:ea typeface="黑体" pitchFamily="2" charset="-122"/>
                        <a:cs typeface="宋体" panose="02010600030101010101" pitchFamily="2" charset="-122"/>
                      </a:endParaRPr>
                    </a:p>
                    <a:p>
                      <a:pPr indent="0">
                        <a:buNone/>
                      </a:pPr>
                      <a:r>
                        <a:rPr lang="en-US" sz="2400" b="1" dirty="0">
                          <a:solidFill>
                            <a:srgbClr val="000000"/>
                          </a:solidFill>
                          <a:latin typeface="黑体" pitchFamily="2" charset="-122"/>
                          <a:ea typeface="黑体" pitchFamily="2" charset="-122"/>
                          <a:cs typeface="宋体" panose="02010600030101010101" pitchFamily="2" charset="-122"/>
                        </a:rPr>
                        <a:t>【提示】计件工资制，标准工资率是每件工资除以标准工时，或是预定小时工资；月工资制，按月工资总额除以可用工时总量</a:t>
                      </a:r>
                      <a:r>
                        <a:rPr lang="zh-CN" altLang="en-US" sz="2400" b="1" dirty="0">
                          <a:solidFill>
                            <a:srgbClr val="000000"/>
                          </a:solidFill>
                          <a:latin typeface="黑体" pitchFamily="2" charset="-122"/>
                          <a:ea typeface="黑体" pitchFamily="2" charset="-122"/>
                          <a:cs typeface="宋体" panose="02010600030101010101" pitchFamily="2" charset="-122"/>
                        </a:rPr>
                        <a:t>。</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bl>
          </a:graphicData>
        </a:graphic>
      </p:graphicFrame>
      <p:sp>
        <p:nvSpPr>
          <p:cNvPr id="13" name="文本框 4"/>
          <p:cNvSpPr txBox="1"/>
          <p:nvPr/>
        </p:nvSpPr>
        <p:spPr>
          <a:xfrm>
            <a:off x="828417" y="5733256"/>
            <a:ext cx="10524167" cy="460375"/>
          </a:xfrm>
          <a:prstGeom prst="rect">
            <a:avLst/>
          </a:prstGeom>
          <a:solidFill>
            <a:schemeClr val="accent5">
              <a:lumMod val="20000"/>
              <a:lumOff val="80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r>
              <a:rPr lang="zh-CN" sz="2400" dirty="0">
                <a:latin typeface="黑体" pitchFamily="2" charset="-122"/>
                <a:ea typeface="黑体" pitchFamily="2" charset="-122"/>
              </a:rPr>
              <a:t>【提示】劳资部门和生产部门对小时工资率负有责任</a:t>
            </a:r>
            <a:r>
              <a:rPr lang="zh-CN" altLang="en-US" sz="2400" dirty="0">
                <a:latin typeface="黑体" pitchFamily="2" charset="-122"/>
                <a:ea typeface="黑体" pitchFamily="2" charset="-122"/>
              </a:rPr>
              <a:t>。</a:t>
            </a:r>
            <a:endParaRPr lang="zh-CN" sz="2400" dirty="0">
              <a:latin typeface="黑体" pitchFamily="2" charset="-122"/>
              <a:ea typeface="黑体" pitchFamily="2" charset="-122"/>
            </a:endParaRPr>
          </a:p>
        </p:txBody>
      </p:sp>
    </p:spTree>
    <p:extLst>
      <p:ext uri="{BB962C8B-B14F-4D97-AF65-F5344CB8AC3E}">
        <p14:creationId xmlns:p14="http://schemas.microsoft.com/office/powerpoint/2010/main" val="31687015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p:cNvGrpSpPr>
          <p:nvPr/>
        </p:nvGrpSpPr>
        <p:grpSpPr bwMode="auto">
          <a:xfrm>
            <a:off x="47328" y="807107"/>
            <a:ext cx="4149098" cy="822325"/>
            <a:chOff x="11113" y="950913"/>
            <a:chExt cx="5445943" cy="822325"/>
          </a:xfrm>
        </p:grpSpPr>
        <p:pic>
          <p:nvPicPr>
            <p:cNvPr id="10"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5" name="组合 8"/>
          <p:cNvGrpSpPr>
            <a:grpSpLocks/>
          </p:cNvGrpSpPr>
          <p:nvPr/>
        </p:nvGrpSpPr>
        <p:grpSpPr bwMode="auto">
          <a:xfrm>
            <a:off x="259538" y="1628803"/>
            <a:ext cx="3316182"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2.</a:t>
              </a:r>
              <a:r>
                <a:rPr lang="zh-CN" altLang="en-US" sz="2400" dirty="0">
                  <a:solidFill>
                    <a:schemeClr val="bg1"/>
                  </a:solidFill>
                  <a:latin typeface="黑体" pitchFamily="2" charset="-122"/>
                  <a:ea typeface="黑体" pitchFamily="2" charset="-122"/>
                </a:rPr>
                <a:t>直接人工标准成本</a:t>
              </a:r>
            </a:p>
          </p:txBody>
        </p:sp>
      </p:grpSp>
      <p:grpSp>
        <p:nvGrpSpPr>
          <p:cNvPr id="18" name="组合 17"/>
          <p:cNvGrpSpPr/>
          <p:nvPr/>
        </p:nvGrpSpPr>
        <p:grpSpPr>
          <a:xfrm>
            <a:off x="191357" y="92855"/>
            <a:ext cx="4402159"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2" name="表格 11"/>
          <p:cNvGraphicFramePr/>
          <p:nvPr>
            <p:custDataLst>
              <p:tags r:id="rId1"/>
            </p:custDataLst>
            <p:extLst>
              <p:ext uri="{D42A27DB-BD31-4B8C-83A1-F6EECF244321}">
                <p14:modId xmlns:p14="http://schemas.microsoft.com/office/powerpoint/2010/main" val="414067211"/>
              </p:ext>
            </p:extLst>
          </p:nvPr>
        </p:nvGraphicFramePr>
        <p:xfrm>
          <a:off x="1343472" y="2204864"/>
          <a:ext cx="10079355" cy="4512062"/>
        </p:xfrm>
        <a:graphic>
          <a:graphicData uri="http://schemas.openxmlformats.org/drawingml/2006/table">
            <a:tbl>
              <a:tblPr firstRow="1" bandRow="1">
                <a:tableStyleId>{5940675A-B579-460E-94D1-54222C63F5DA}</a:tableStyleId>
              </a:tblPr>
              <a:tblGrid>
                <a:gridCol w="4166235">
                  <a:extLst>
                    <a:ext uri="{9D8B030D-6E8A-4147-A177-3AD203B41FA5}">
                      <a16:colId xmlns:a16="http://schemas.microsoft.com/office/drawing/2014/main" val="20000"/>
                    </a:ext>
                  </a:extLst>
                </a:gridCol>
                <a:gridCol w="2955925">
                  <a:extLst>
                    <a:ext uri="{9D8B030D-6E8A-4147-A177-3AD203B41FA5}">
                      <a16:colId xmlns:a16="http://schemas.microsoft.com/office/drawing/2014/main" val="20001"/>
                    </a:ext>
                  </a:extLst>
                </a:gridCol>
                <a:gridCol w="2957195">
                  <a:extLst>
                    <a:ext uri="{9D8B030D-6E8A-4147-A177-3AD203B41FA5}">
                      <a16:colId xmlns:a16="http://schemas.microsoft.com/office/drawing/2014/main" val="20002"/>
                    </a:ext>
                  </a:extLst>
                </a:gridCol>
              </a:tblGrid>
              <a:tr h="365760">
                <a:tc>
                  <a:txBody>
                    <a:bodyPr/>
                    <a:lstStyle/>
                    <a:p>
                      <a:pPr indent="0" algn="ctr">
                        <a:buNone/>
                      </a:pPr>
                      <a:r>
                        <a:rPr lang="en-US" sz="2000" b="1" dirty="0" err="1">
                          <a:latin typeface="黑体" pitchFamily="2" charset="-122"/>
                          <a:ea typeface="黑体" pitchFamily="2" charset="-122"/>
                          <a:cs typeface="宋体" panose="02010600030101010101" pitchFamily="2" charset="-122"/>
                        </a:rPr>
                        <a:t>小时工资率</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latin typeface="黑体" pitchFamily="2" charset="-122"/>
                          <a:ea typeface="黑体" pitchFamily="2" charset="-122"/>
                          <a:cs typeface="宋体" panose="02010600030101010101" pitchFamily="2" charset="-122"/>
                        </a:rPr>
                        <a:t>第一车间</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latin typeface="黑体" pitchFamily="2" charset="-122"/>
                          <a:ea typeface="黑体" pitchFamily="2" charset="-122"/>
                          <a:cs typeface="宋体" panose="02010600030101010101" pitchFamily="2" charset="-122"/>
                        </a:rPr>
                        <a:t>第二车间</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0"/>
                  </a:ext>
                </a:extLst>
              </a:tr>
              <a:tr h="1585982">
                <a:tc>
                  <a:txBody>
                    <a:bodyPr/>
                    <a:lstStyle/>
                    <a:p>
                      <a:pPr indent="0">
                        <a:buNone/>
                      </a:pPr>
                      <a:r>
                        <a:rPr lang="en-US" sz="2000" b="1" dirty="0" err="1">
                          <a:latin typeface="黑体" pitchFamily="2" charset="-122"/>
                          <a:ea typeface="黑体" pitchFamily="2" charset="-122"/>
                          <a:cs typeface="宋体" panose="02010600030101010101" pitchFamily="2" charset="-122"/>
                        </a:rPr>
                        <a:t>直接生产工人人数（人</a:t>
                      </a:r>
                      <a:r>
                        <a:rPr lang="en-US" sz="2000" b="1" dirty="0">
                          <a:latin typeface="黑体" pitchFamily="2" charset="-122"/>
                          <a:ea typeface="黑体" pitchFamily="2" charset="-122"/>
                          <a:cs typeface="宋体" panose="02010600030101010101" pitchFamily="2" charset="-122"/>
                        </a:rPr>
                        <a:t>）</a:t>
                      </a:r>
                    </a:p>
                    <a:p>
                      <a:pPr indent="0">
                        <a:buNone/>
                      </a:pPr>
                      <a:r>
                        <a:rPr lang="en-US" sz="2000" b="1" dirty="0" err="1">
                          <a:latin typeface="黑体" pitchFamily="2" charset="-122"/>
                          <a:ea typeface="黑体" pitchFamily="2" charset="-122"/>
                          <a:cs typeface="宋体" panose="02010600030101010101" pitchFamily="2" charset="-122"/>
                        </a:rPr>
                        <a:t>平均每人每月工时（小时</a:t>
                      </a:r>
                      <a:r>
                        <a:rPr lang="en-US" sz="2000" b="1" dirty="0">
                          <a:latin typeface="黑体" pitchFamily="2" charset="-122"/>
                          <a:ea typeface="黑体" pitchFamily="2" charset="-122"/>
                          <a:cs typeface="宋体" panose="02010600030101010101" pitchFamily="2" charset="-122"/>
                        </a:rPr>
                        <a:t>）</a:t>
                      </a:r>
                    </a:p>
                    <a:p>
                      <a:pPr indent="0">
                        <a:buNone/>
                      </a:pPr>
                      <a:r>
                        <a:rPr lang="en-US" sz="2000" b="1" dirty="0" err="1">
                          <a:latin typeface="黑体" pitchFamily="2" charset="-122"/>
                          <a:ea typeface="黑体" pitchFamily="2" charset="-122"/>
                          <a:cs typeface="宋体" panose="02010600030101010101" pitchFamily="2" charset="-122"/>
                        </a:rPr>
                        <a:t>每月总工时（小时</a:t>
                      </a:r>
                      <a:r>
                        <a:rPr lang="en-US" sz="2000" b="1" dirty="0">
                          <a:latin typeface="黑体" pitchFamily="2" charset="-122"/>
                          <a:ea typeface="黑体" pitchFamily="2" charset="-122"/>
                          <a:cs typeface="宋体" panose="02010600030101010101" pitchFamily="2" charset="-122"/>
                        </a:rPr>
                        <a:t>）</a:t>
                      </a:r>
                    </a:p>
                    <a:p>
                      <a:pPr indent="0">
                        <a:buNone/>
                      </a:pPr>
                      <a:r>
                        <a:rPr lang="en-US" sz="2000" b="1" dirty="0" err="1">
                          <a:latin typeface="黑体" pitchFamily="2" charset="-122"/>
                          <a:ea typeface="黑体" pitchFamily="2" charset="-122"/>
                          <a:cs typeface="宋体" panose="02010600030101010101" pitchFamily="2" charset="-122"/>
                        </a:rPr>
                        <a:t>每月人工总额（元</a:t>
                      </a:r>
                      <a:r>
                        <a:rPr lang="en-US" sz="2000" b="1" dirty="0">
                          <a:latin typeface="黑体" pitchFamily="2" charset="-122"/>
                          <a:ea typeface="黑体" pitchFamily="2" charset="-122"/>
                          <a:cs typeface="宋体" panose="02010600030101010101" pitchFamily="2" charset="-122"/>
                        </a:rPr>
                        <a:t>）</a:t>
                      </a:r>
                    </a:p>
                    <a:p>
                      <a:pPr indent="0">
                        <a:buNone/>
                      </a:pPr>
                      <a:r>
                        <a:rPr lang="en-US" sz="2000" b="1" dirty="0" err="1">
                          <a:latin typeface="黑体" pitchFamily="2" charset="-122"/>
                          <a:ea typeface="黑体" pitchFamily="2" charset="-122"/>
                          <a:cs typeface="宋体" panose="02010600030101010101" pitchFamily="2" charset="-122"/>
                        </a:rPr>
                        <a:t>每小时人工（元</a:t>
                      </a:r>
                      <a:r>
                        <a:rPr lang="en-US" sz="2000" b="1" dirty="0">
                          <a:latin typeface="黑体" pitchFamily="2" charset="-122"/>
                          <a:ea typeface="黑体" pitchFamily="2" charset="-122"/>
                          <a:cs typeface="宋体" panose="02010600030101010101" pitchFamily="2" charset="-122"/>
                        </a:rPr>
                        <a:t>）</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20</a:t>
                      </a:r>
                    </a:p>
                    <a:p>
                      <a:pPr indent="0" algn="ctr">
                        <a:buNone/>
                      </a:pPr>
                      <a:r>
                        <a:rPr lang="en-US" sz="2000" b="1" dirty="0">
                          <a:latin typeface="黑体" pitchFamily="2" charset="-122"/>
                          <a:ea typeface="黑体" pitchFamily="2" charset="-122"/>
                          <a:cs typeface="宋体" panose="02010600030101010101" pitchFamily="2" charset="-122"/>
                        </a:rPr>
                        <a:t>180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p>
                    <a:p>
                      <a:pPr indent="0" algn="ctr">
                        <a:buNone/>
                      </a:pPr>
                      <a:r>
                        <a:rPr lang="en-US" sz="2000" b="1" dirty="0">
                          <a:latin typeface="黑体" pitchFamily="2" charset="-122"/>
                          <a:ea typeface="黑体" pitchFamily="2" charset="-122"/>
                          <a:cs typeface="宋体" panose="02010600030101010101" pitchFamily="2" charset="-122"/>
                        </a:rPr>
                        <a:t>32 400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50</a:t>
                      </a:r>
                    </a:p>
                    <a:p>
                      <a:pPr indent="0" algn="ctr">
                        <a:buNone/>
                      </a:pPr>
                      <a:r>
                        <a:rPr lang="en-US" sz="2000" b="1" dirty="0">
                          <a:latin typeface="黑体" pitchFamily="2" charset="-122"/>
                          <a:ea typeface="黑体" pitchFamily="2" charset="-122"/>
                          <a:cs typeface="宋体" panose="02010600030101010101" pitchFamily="2" charset="-122"/>
                        </a:rPr>
                        <a:t>180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p>
                    <a:p>
                      <a:pPr indent="0" algn="ctr">
                        <a:buNone/>
                      </a:pPr>
                      <a:r>
                        <a:rPr lang="en-US" sz="2000" b="1" dirty="0">
                          <a:latin typeface="黑体" pitchFamily="2" charset="-122"/>
                          <a:ea typeface="黑体" pitchFamily="2" charset="-122"/>
                          <a:cs typeface="宋体" panose="02010600030101010101" pitchFamily="2" charset="-122"/>
                        </a:rPr>
                        <a:t>112 500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1748790">
                <a:tc>
                  <a:txBody>
                    <a:bodyPr/>
                    <a:lstStyle/>
                    <a:p>
                      <a:pPr indent="0">
                        <a:buNone/>
                      </a:pPr>
                      <a:r>
                        <a:rPr lang="en-US" sz="2000" b="1">
                          <a:latin typeface="黑体" pitchFamily="2" charset="-122"/>
                          <a:ea typeface="黑体" pitchFamily="2" charset="-122"/>
                          <a:cs typeface="宋体" panose="02010600030101010101" pitchFamily="2" charset="-122"/>
                        </a:rPr>
                        <a:t>单位产品工时（小时）：</a:t>
                      </a:r>
                    </a:p>
                    <a:p>
                      <a:pPr indent="0">
                        <a:buNone/>
                      </a:pPr>
                      <a:r>
                        <a:rPr lang="en-US" sz="2000" b="1">
                          <a:latin typeface="黑体" pitchFamily="2" charset="-122"/>
                          <a:ea typeface="黑体" pitchFamily="2" charset="-122"/>
                          <a:cs typeface="宋体" panose="02010600030101010101" pitchFamily="2" charset="-122"/>
                        </a:rPr>
                        <a:t>理想作业时间</a:t>
                      </a:r>
                    </a:p>
                    <a:p>
                      <a:pPr indent="0">
                        <a:buNone/>
                      </a:pPr>
                      <a:r>
                        <a:rPr lang="en-US" sz="2000" b="1">
                          <a:latin typeface="黑体" pitchFamily="2" charset="-122"/>
                          <a:ea typeface="黑体" pitchFamily="2" charset="-122"/>
                          <a:cs typeface="宋体" panose="02010600030101010101" pitchFamily="2" charset="-122"/>
                        </a:rPr>
                        <a:t>调整设备时间</a:t>
                      </a:r>
                    </a:p>
                    <a:p>
                      <a:pPr indent="0">
                        <a:buNone/>
                      </a:pPr>
                      <a:r>
                        <a:rPr lang="en-US" sz="2000" b="1">
                          <a:latin typeface="黑体" pitchFamily="2" charset="-122"/>
                          <a:ea typeface="黑体" pitchFamily="2" charset="-122"/>
                          <a:cs typeface="宋体" panose="02010600030101010101" pitchFamily="2" charset="-122"/>
                        </a:rPr>
                        <a:t>工间休息</a:t>
                      </a:r>
                    </a:p>
                    <a:p>
                      <a:pPr indent="0">
                        <a:buNone/>
                      </a:pPr>
                      <a:r>
                        <a:rPr lang="en-US" sz="2000" b="1">
                          <a:latin typeface="黑体" pitchFamily="2" charset="-122"/>
                          <a:ea typeface="黑体" pitchFamily="2" charset="-122"/>
                          <a:cs typeface="宋体" panose="02010600030101010101" pitchFamily="2" charset="-122"/>
                        </a:rPr>
                        <a:t>其他</a:t>
                      </a:r>
                    </a:p>
                    <a:p>
                      <a:pPr indent="0">
                        <a:buNone/>
                      </a:pPr>
                      <a:r>
                        <a:rPr lang="en-US" sz="2000" b="1">
                          <a:latin typeface="黑体" pitchFamily="2" charset="-122"/>
                          <a:ea typeface="黑体" pitchFamily="2" charset="-122"/>
                          <a:cs typeface="宋体" panose="02010600030101010101" pitchFamily="2" charset="-122"/>
                        </a:rPr>
                        <a:t>单位产品工时合计</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endParaRPr lang="en-US" sz="2000" b="1" dirty="0">
                        <a:latin typeface="黑体" pitchFamily="2" charset="-122"/>
                        <a:ea typeface="黑体" pitchFamily="2" charset="-122"/>
                        <a:cs typeface="宋体" panose="02010600030101010101" pitchFamily="2" charset="-122"/>
                      </a:endParaRPr>
                    </a:p>
                    <a:p>
                      <a:pPr indent="0" algn="ctr">
                        <a:buNone/>
                      </a:pPr>
                      <a:r>
                        <a:rPr lang="en-US" sz="2000" b="1" dirty="0">
                          <a:latin typeface="黑体" pitchFamily="2" charset="-122"/>
                          <a:ea typeface="黑体" pitchFamily="2" charset="-122"/>
                          <a:cs typeface="宋体" panose="02010600030101010101" pitchFamily="2" charset="-122"/>
                        </a:rPr>
                        <a:t>1.5</a:t>
                      </a:r>
                    </a:p>
                    <a:p>
                      <a:pPr indent="0" algn="ctr">
                        <a:buNone/>
                      </a:pPr>
                      <a:r>
                        <a:rPr lang="en-US" sz="2000" b="1" dirty="0">
                          <a:latin typeface="黑体" pitchFamily="2" charset="-122"/>
                          <a:ea typeface="黑体" pitchFamily="2" charset="-122"/>
                          <a:cs typeface="宋体" panose="02010600030101010101" pitchFamily="2" charset="-122"/>
                        </a:rPr>
                        <a:t>0.2</a:t>
                      </a:r>
                    </a:p>
                    <a:p>
                      <a:pPr indent="0" algn="ctr">
                        <a:buNone/>
                      </a:pPr>
                      <a:r>
                        <a:rPr lang="en-US" sz="2000" b="1" dirty="0">
                          <a:latin typeface="黑体" pitchFamily="2" charset="-122"/>
                          <a:ea typeface="黑体" pitchFamily="2" charset="-122"/>
                          <a:cs typeface="宋体" panose="02010600030101010101" pitchFamily="2" charset="-122"/>
                        </a:rPr>
                        <a:t>0.1</a:t>
                      </a:r>
                    </a:p>
                    <a:p>
                      <a:pPr indent="0" algn="ctr">
                        <a:buNone/>
                      </a:pPr>
                      <a:r>
                        <a:rPr lang="en-US" sz="2000" b="1" dirty="0">
                          <a:latin typeface="黑体" pitchFamily="2" charset="-122"/>
                          <a:ea typeface="黑体" pitchFamily="2" charset="-122"/>
                          <a:cs typeface="宋体" panose="02010600030101010101" pitchFamily="2" charset="-122"/>
                        </a:rPr>
                        <a:t>0.2</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endParaRPr lang="en-US" sz="2000" b="1" dirty="0">
                        <a:latin typeface="黑体" pitchFamily="2" charset="-122"/>
                        <a:ea typeface="黑体" pitchFamily="2" charset="-122"/>
                        <a:cs typeface="宋体" panose="02010600030101010101" pitchFamily="2" charset="-122"/>
                      </a:endParaRPr>
                    </a:p>
                    <a:p>
                      <a:pPr indent="0" algn="ctr">
                        <a:buNone/>
                      </a:pPr>
                      <a:r>
                        <a:rPr lang="en-US" sz="2000" b="1" dirty="0">
                          <a:latin typeface="黑体" pitchFamily="2" charset="-122"/>
                          <a:ea typeface="黑体" pitchFamily="2" charset="-122"/>
                          <a:cs typeface="宋体" panose="02010600030101010101" pitchFamily="2" charset="-122"/>
                        </a:rPr>
                        <a:t> 0.7</a:t>
                      </a:r>
                    </a:p>
                    <a:p>
                      <a:pPr indent="0" algn="ctr">
                        <a:buNone/>
                      </a:pPr>
                      <a:r>
                        <a:rPr lang="en-US" sz="2000" b="1" dirty="0">
                          <a:latin typeface="黑体" pitchFamily="2" charset="-122"/>
                          <a:ea typeface="黑体" pitchFamily="2" charset="-122"/>
                          <a:cs typeface="宋体" panose="02010600030101010101" pitchFamily="2" charset="-122"/>
                        </a:rPr>
                        <a:t>--</a:t>
                      </a:r>
                    </a:p>
                    <a:p>
                      <a:pPr indent="0" algn="ctr">
                        <a:buNone/>
                      </a:pPr>
                      <a:r>
                        <a:rPr lang="en-US" sz="2000" b="1" dirty="0">
                          <a:latin typeface="黑体" pitchFamily="2" charset="-122"/>
                          <a:ea typeface="黑体" pitchFamily="2" charset="-122"/>
                          <a:cs typeface="宋体" panose="02010600030101010101" pitchFamily="2" charset="-122"/>
                        </a:rPr>
                        <a:t>0.1</a:t>
                      </a:r>
                    </a:p>
                    <a:p>
                      <a:pPr indent="0" algn="ctr">
                        <a:buNone/>
                      </a:pPr>
                      <a:r>
                        <a:rPr lang="en-US" sz="2000" b="1" dirty="0">
                          <a:latin typeface="黑体" pitchFamily="2" charset="-122"/>
                          <a:ea typeface="黑体" pitchFamily="2" charset="-122"/>
                          <a:cs typeface="宋体" panose="02010600030101010101" pitchFamily="2" charset="-122"/>
                        </a:rPr>
                        <a:t>0.2</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2"/>
                  </a:ext>
                </a:extLst>
              </a:tr>
              <a:tr h="365760">
                <a:tc rowSpan="2">
                  <a:txBody>
                    <a:bodyPr/>
                    <a:lstStyle/>
                    <a:p>
                      <a:pPr indent="0" algn="ctr">
                        <a:buNone/>
                      </a:pPr>
                      <a:r>
                        <a:rPr lang="en-US" sz="2000" b="1">
                          <a:latin typeface="黑体" pitchFamily="2" charset="-122"/>
                          <a:ea typeface="黑体" pitchFamily="2" charset="-122"/>
                          <a:cs typeface="宋体" panose="02010600030101010101" pitchFamily="2" charset="-122"/>
                        </a:rPr>
                        <a:t>单位产品直接材料标准成本（元）</a:t>
                      </a:r>
                      <a:endParaRPr lang="en-US" altLang="en-US" sz="2000" b="1">
                        <a:latin typeface="黑体" pitchFamily="2" charset="-122"/>
                        <a:ea typeface="黑体"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36576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gridSpan="2">
                  <a:txBody>
                    <a:bodyPr/>
                    <a:lstStyle/>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hMerge="1">
                  <a:txBody>
                    <a:bodyPr/>
                    <a:lstStyle/>
                    <a:p>
                      <a:endParaRPr lang="zh-CN"/>
                    </a:p>
                  </a:txBody>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extLst>
                  <a:ext uri="{0D108BD9-81ED-4DB2-BD59-A6C34878D82A}">
                    <a16:rowId xmlns:a16="http://schemas.microsoft.com/office/drawing/2014/main" val="10004"/>
                  </a:ext>
                </a:extLst>
              </a:tr>
            </a:tbl>
          </a:graphicData>
        </a:graphic>
      </p:graphicFrame>
      <p:sp>
        <p:nvSpPr>
          <p:cNvPr id="14" name="文本框 102"/>
          <p:cNvSpPr txBox="1"/>
          <p:nvPr/>
        </p:nvSpPr>
        <p:spPr>
          <a:xfrm>
            <a:off x="4205600" y="1230302"/>
            <a:ext cx="7632848" cy="830997"/>
          </a:xfrm>
          <a:prstGeom prst="rect">
            <a:avLst/>
          </a:prstGeom>
          <a:noFill/>
          <a:ln w="9525">
            <a:noFill/>
          </a:ln>
        </p:spPr>
        <p:txBody>
          <a:bodyPr wrap="square">
            <a:spAutoFit/>
          </a:bodyPr>
          <a:lstStyle/>
          <a:p>
            <a:pPr marL="0" indent="0"/>
            <a:r>
              <a:rPr lang="zh-CN" sz="2400" b="1" dirty="0">
                <a:latin typeface="黑体" pitchFamily="2" charset="-122"/>
                <a:ea typeface="黑体" pitchFamily="2" charset="-122"/>
              </a:rPr>
              <a:t>威盛公司根据甲产品所耗费人工的情况，编制甲产品的直接人工标准成本</a:t>
            </a:r>
            <a:r>
              <a:rPr lang="zh-CN" altLang="en-US" sz="2400" b="1" dirty="0">
                <a:latin typeface="黑体" pitchFamily="2" charset="-122"/>
                <a:ea typeface="黑体" pitchFamily="2" charset="-122"/>
              </a:rPr>
              <a:t>。</a:t>
            </a:r>
          </a:p>
        </p:txBody>
      </p:sp>
    </p:spTree>
    <p:extLst>
      <p:ext uri="{BB962C8B-B14F-4D97-AF65-F5344CB8AC3E}">
        <p14:creationId xmlns:p14="http://schemas.microsoft.com/office/powerpoint/2010/main" val="4918340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p:cNvGrpSpPr>
          <p:nvPr/>
        </p:nvGrpSpPr>
        <p:grpSpPr bwMode="auto">
          <a:xfrm>
            <a:off x="47328" y="807107"/>
            <a:ext cx="4149098" cy="822325"/>
            <a:chOff x="11113" y="950913"/>
            <a:chExt cx="5445943" cy="822325"/>
          </a:xfrm>
        </p:grpSpPr>
        <p:pic>
          <p:nvPicPr>
            <p:cNvPr id="10"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5" name="组合 8"/>
          <p:cNvGrpSpPr>
            <a:grpSpLocks/>
          </p:cNvGrpSpPr>
          <p:nvPr/>
        </p:nvGrpSpPr>
        <p:grpSpPr bwMode="auto">
          <a:xfrm>
            <a:off x="259538" y="1628803"/>
            <a:ext cx="3316182" cy="504827"/>
            <a:chOff x="416496" y="1196750"/>
            <a:chExt cx="2144688" cy="504058"/>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2.</a:t>
              </a:r>
              <a:r>
                <a:rPr lang="zh-CN" altLang="en-US" sz="2400" dirty="0">
                  <a:solidFill>
                    <a:schemeClr val="bg1"/>
                  </a:solidFill>
                  <a:latin typeface="黑体" pitchFamily="2" charset="-122"/>
                  <a:ea typeface="黑体" pitchFamily="2" charset="-122"/>
                </a:rPr>
                <a:t>直接人工标准成本</a:t>
              </a:r>
            </a:p>
          </p:txBody>
        </p:sp>
      </p:grpSp>
      <p:grpSp>
        <p:nvGrpSpPr>
          <p:cNvPr id="18" name="组合 17"/>
          <p:cNvGrpSpPr/>
          <p:nvPr/>
        </p:nvGrpSpPr>
        <p:grpSpPr>
          <a:xfrm>
            <a:off x="191357" y="92855"/>
            <a:ext cx="4402159"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2" name="表格 11"/>
          <p:cNvGraphicFramePr/>
          <p:nvPr>
            <p:custDataLst>
              <p:tags r:id="rId1"/>
            </p:custDataLst>
            <p:extLst>
              <p:ext uri="{D42A27DB-BD31-4B8C-83A1-F6EECF244321}">
                <p14:modId xmlns:p14="http://schemas.microsoft.com/office/powerpoint/2010/main" val="836058467"/>
              </p:ext>
            </p:extLst>
          </p:nvPr>
        </p:nvGraphicFramePr>
        <p:xfrm>
          <a:off x="1343472" y="2204864"/>
          <a:ext cx="10079355" cy="4512062"/>
        </p:xfrm>
        <a:graphic>
          <a:graphicData uri="http://schemas.openxmlformats.org/drawingml/2006/table">
            <a:tbl>
              <a:tblPr firstRow="1" bandRow="1">
                <a:tableStyleId>{5940675A-B579-460E-94D1-54222C63F5DA}</a:tableStyleId>
              </a:tblPr>
              <a:tblGrid>
                <a:gridCol w="4166235">
                  <a:extLst>
                    <a:ext uri="{9D8B030D-6E8A-4147-A177-3AD203B41FA5}">
                      <a16:colId xmlns:a16="http://schemas.microsoft.com/office/drawing/2014/main" val="20000"/>
                    </a:ext>
                  </a:extLst>
                </a:gridCol>
                <a:gridCol w="2955925">
                  <a:extLst>
                    <a:ext uri="{9D8B030D-6E8A-4147-A177-3AD203B41FA5}">
                      <a16:colId xmlns:a16="http://schemas.microsoft.com/office/drawing/2014/main" val="20001"/>
                    </a:ext>
                  </a:extLst>
                </a:gridCol>
                <a:gridCol w="2957195">
                  <a:extLst>
                    <a:ext uri="{9D8B030D-6E8A-4147-A177-3AD203B41FA5}">
                      <a16:colId xmlns:a16="http://schemas.microsoft.com/office/drawing/2014/main" val="20002"/>
                    </a:ext>
                  </a:extLst>
                </a:gridCol>
              </a:tblGrid>
              <a:tr h="365760">
                <a:tc>
                  <a:txBody>
                    <a:bodyPr/>
                    <a:lstStyle/>
                    <a:p>
                      <a:pPr indent="0" algn="ctr">
                        <a:buNone/>
                      </a:pPr>
                      <a:r>
                        <a:rPr lang="en-US" sz="2000" b="1" dirty="0" err="1">
                          <a:latin typeface="黑体" pitchFamily="2" charset="-122"/>
                          <a:ea typeface="黑体" pitchFamily="2" charset="-122"/>
                          <a:cs typeface="宋体" panose="02010600030101010101" pitchFamily="2" charset="-122"/>
                        </a:rPr>
                        <a:t>小时工资率</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latin typeface="黑体" pitchFamily="2" charset="-122"/>
                          <a:ea typeface="黑体" pitchFamily="2" charset="-122"/>
                          <a:cs typeface="宋体" panose="02010600030101010101" pitchFamily="2" charset="-122"/>
                        </a:rPr>
                        <a:t>第一车间</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latin typeface="黑体" pitchFamily="2" charset="-122"/>
                          <a:ea typeface="黑体" pitchFamily="2" charset="-122"/>
                          <a:cs typeface="宋体" panose="02010600030101010101" pitchFamily="2" charset="-122"/>
                        </a:rPr>
                        <a:t>第二车间</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0"/>
                  </a:ext>
                </a:extLst>
              </a:tr>
              <a:tr h="1585982">
                <a:tc>
                  <a:txBody>
                    <a:bodyPr/>
                    <a:lstStyle/>
                    <a:p>
                      <a:pPr indent="0">
                        <a:buNone/>
                      </a:pPr>
                      <a:r>
                        <a:rPr lang="en-US" sz="2000" b="1" dirty="0" err="1">
                          <a:latin typeface="黑体" pitchFamily="2" charset="-122"/>
                          <a:ea typeface="黑体" pitchFamily="2" charset="-122"/>
                          <a:cs typeface="宋体" panose="02010600030101010101" pitchFamily="2" charset="-122"/>
                        </a:rPr>
                        <a:t>直接生产工人人数（人</a:t>
                      </a:r>
                      <a:r>
                        <a:rPr lang="en-US" sz="2000" b="1" dirty="0">
                          <a:latin typeface="黑体" pitchFamily="2" charset="-122"/>
                          <a:ea typeface="黑体" pitchFamily="2" charset="-122"/>
                          <a:cs typeface="宋体" panose="02010600030101010101" pitchFamily="2" charset="-122"/>
                        </a:rPr>
                        <a:t>）</a:t>
                      </a:r>
                    </a:p>
                    <a:p>
                      <a:pPr indent="0">
                        <a:buNone/>
                      </a:pPr>
                      <a:r>
                        <a:rPr lang="en-US" sz="2000" b="1" dirty="0" err="1">
                          <a:latin typeface="黑体" pitchFamily="2" charset="-122"/>
                          <a:ea typeface="黑体" pitchFamily="2" charset="-122"/>
                          <a:cs typeface="宋体" panose="02010600030101010101" pitchFamily="2" charset="-122"/>
                        </a:rPr>
                        <a:t>平均每人每月工时（小时</a:t>
                      </a:r>
                      <a:r>
                        <a:rPr lang="en-US" sz="2000" b="1" dirty="0">
                          <a:latin typeface="黑体" pitchFamily="2" charset="-122"/>
                          <a:ea typeface="黑体" pitchFamily="2" charset="-122"/>
                          <a:cs typeface="宋体" panose="02010600030101010101" pitchFamily="2" charset="-122"/>
                        </a:rPr>
                        <a:t>）</a:t>
                      </a:r>
                    </a:p>
                    <a:p>
                      <a:pPr indent="0">
                        <a:buNone/>
                      </a:pPr>
                      <a:r>
                        <a:rPr lang="en-US" sz="2000" b="1" dirty="0" err="1">
                          <a:latin typeface="黑体" pitchFamily="2" charset="-122"/>
                          <a:ea typeface="黑体" pitchFamily="2" charset="-122"/>
                          <a:cs typeface="宋体" panose="02010600030101010101" pitchFamily="2" charset="-122"/>
                        </a:rPr>
                        <a:t>每月总工时（小时</a:t>
                      </a:r>
                      <a:r>
                        <a:rPr lang="en-US" sz="2000" b="1" dirty="0">
                          <a:latin typeface="黑体" pitchFamily="2" charset="-122"/>
                          <a:ea typeface="黑体" pitchFamily="2" charset="-122"/>
                          <a:cs typeface="宋体" panose="02010600030101010101" pitchFamily="2" charset="-122"/>
                        </a:rPr>
                        <a:t>）</a:t>
                      </a:r>
                    </a:p>
                    <a:p>
                      <a:pPr indent="0">
                        <a:buNone/>
                      </a:pPr>
                      <a:r>
                        <a:rPr lang="en-US" sz="2000" b="1" dirty="0" err="1">
                          <a:latin typeface="黑体" pitchFamily="2" charset="-122"/>
                          <a:ea typeface="黑体" pitchFamily="2" charset="-122"/>
                          <a:cs typeface="宋体" panose="02010600030101010101" pitchFamily="2" charset="-122"/>
                        </a:rPr>
                        <a:t>每月人工总额（元</a:t>
                      </a:r>
                      <a:r>
                        <a:rPr lang="en-US" sz="2000" b="1" dirty="0">
                          <a:latin typeface="黑体" pitchFamily="2" charset="-122"/>
                          <a:ea typeface="黑体" pitchFamily="2" charset="-122"/>
                          <a:cs typeface="宋体" panose="02010600030101010101" pitchFamily="2" charset="-122"/>
                        </a:rPr>
                        <a:t>）</a:t>
                      </a:r>
                    </a:p>
                    <a:p>
                      <a:pPr indent="0">
                        <a:buNone/>
                      </a:pPr>
                      <a:r>
                        <a:rPr lang="en-US" sz="2000" b="1" dirty="0" err="1">
                          <a:latin typeface="黑体" pitchFamily="2" charset="-122"/>
                          <a:ea typeface="黑体" pitchFamily="2" charset="-122"/>
                          <a:cs typeface="宋体" panose="02010600030101010101" pitchFamily="2" charset="-122"/>
                        </a:rPr>
                        <a:t>每小时人工（元</a:t>
                      </a:r>
                      <a:r>
                        <a:rPr lang="en-US" sz="2000" b="1" dirty="0">
                          <a:latin typeface="黑体" pitchFamily="2" charset="-122"/>
                          <a:ea typeface="黑体" pitchFamily="2" charset="-122"/>
                          <a:cs typeface="宋体" panose="02010600030101010101" pitchFamily="2" charset="-122"/>
                        </a:rPr>
                        <a:t>）</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20</a:t>
                      </a:r>
                    </a:p>
                    <a:p>
                      <a:pPr indent="0" algn="ctr">
                        <a:buNone/>
                      </a:pPr>
                      <a:r>
                        <a:rPr lang="en-US" sz="2000" b="1" dirty="0">
                          <a:latin typeface="黑体" pitchFamily="2" charset="-122"/>
                          <a:ea typeface="黑体" pitchFamily="2" charset="-122"/>
                          <a:cs typeface="宋体" panose="02010600030101010101" pitchFamily="2" charset="-122"/>
                        </a:rPr>
                        <a:t>180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3 600</a:t>
                      </a:r>
                    </a:p>
                    <a:p>
                      <a:pPr indent="0" algn="ctr">
                        <a:buNone/>
                      </a:pPr>
                      <a:r>
                        <a:rPr lang="en-US" sz="2000" b="1" dirty="0">
                          <a:latin typeface="黑体" pitchFamily="2" charset="-122"/>
                          <a:ea typeface="黑体" pitchFamily="2" charset="-122"/>
                          <a:cs typeface="宋体" panose="02010600030101010101" pitchFamily="2" charset="-122"/>
                        </a:rPr>
                        <a:t>32 400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9.00</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50</a:t>
                      </a:r>
                    </a:p>
                    <a:p>
                      <a:pPr indent="0" algn="ctr">
                        <a:buNone/>
                      </a:pPr>
                      <a:r>
                        <a:rPr lang="en-US" sz="2000" b="1" dirty="0">
                          <a:latin typeface="黑体" pitchFamily="2" charset="-122"/>
                          <a:ea typeface="黑体" pitchFamily="2" charset="-122"/>
                          <a:cs typeface="宋体" panose="02010600030101010101" pitchFamily="2" charset="-122"/>
                        </a:rPr>
                        <a:t>180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9 000</a:t>
                      </a:r>
                    </a:p>
                    <a:p>
                      <a:pPr indent="0" algn="ctr">
                        <a:buNone/>
                      </a:pPr>
                      <a:r>
                        <a:rPr lang="en-US" sz="2000" b="1" dirty="0">
                          <a:latin typeface="黑体" pitchFamily="2" charset="-122"/>
                          <a:ea typeface="黑体" pitchFamily="2" charset="-122"/>
                          <a:cs typeface="宋体" panose="02010600030101010101" pitchFamily="2" charset="-122"/>
                        </a:rPr>
                        <a:t>112 500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12.50</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1748790">
                <a:tc>
                  <a:txBody>
                    <a:bodyPr/>
                    <a:lstStyle/>
                    <a:p>
                      <a:pPr indent="0">
                        <a:buNone/>
                      </a:pPr>
                      <a:r>
                        <a:rPr lang="en-US" sz="2000" b="1">
                          <a:latin typeface="黑体" pitchFamily="2" charset="-122"/>
                          <a:ea typeface="黑体" pitchFamily="2" charset="-122"/>
                          <a:cs typeface="宋体" panose="02010600030101010101" pitchFamily="2" charset="-122"/>
                        </a:rPr>
                        <a:t>单位产品工时（小时）：</a:t>
                      </a:r>
                    </a:p>
                    <a:p>
                      <a:pPr indent="0">
                        <a:buNone/>
                      </a:pPr>
                      <a:r>
                        <a:rPr lang="en-US" sz="2000" b="1">
                          <a:latin typeface="黑体" pitchFamily="2" charset="-122"/>
                          <a:ea typeface="黑体" pitchFamily="2" charset="-122"/>
                          <a:cs typeface="宋体" panose="02010600030101010101" pitchFamily="2" charset="-122"/>
                        </a:rPr>
                        <a:t>理想作业时间</a:t>
                      </a:r>
                    </a:p>
                    <a:p>
                      <a:pPr indent="0">
                        <a:buNone/>
                      </a:pPr>
                      <a:r>
                        <a:rPr lang="en-US" sz="2000" b="1">
                          <a:latin typeface="黑体" pitchFamily="2" charset="-122"/>
                          <a:ea typeface="黑体" pitchFamily="2" charset="-122"/>
                          <a:cs typeface="宋体" panose="02010600030101010101" pitchFamily="2" charset="-122"/>
                        </a:rPr>
                        <a:t>调整设备时间</a:t>
                      </a:r>
                    </a:p>
                    <a:p>
                      <a:pPr indent="0">
                        <a:buNone/>
                      </a:pPr>
                      <a:r>
                        <a:rPr lang="en-US" sz="2000" b="1">
                          <a:latin typeface="黑体" pitchFamily="2" charset="-122"/>
                          <a:ea typeface="黑体" pitchFamily="2" charset="-122"/>
                          <a:cs typeface="宋体" panose="02010600030101010101" pitchFamily="2" charset="-122"/>
                        </a:rPr>
                        <a:t>工间休息</a:t>
                      </a:r>
                    </a:p>
                    <a:p>
                      <a:pPr indent="0">
                        <a:buNone/>
                      </a:pPr>
                      <a:r>
                        <a:rPr lang="en-US" sz="2000" b="1">
                          <a:latin typeface="黑体" pitchFamily="2" charset="-122"/>
                          <a:ea typeface="黑体" pitchFamily="2" charset="-122"/>
                          <a:cs typeface="宋体" panose="02010600030101010101" pitchFamily="2" charset="-122"/>
                        </a:rPr>
                        <a:t>其他</a:t>
                      </a:r>
                    </a:p>
                    <a:p>
                      <a:pPr indent="0">
                        <a:buNone/>
                      </a:pPr>
                      <a:r>
                        <a:rPr lang="en-US" sz="2000" b="1">
                          <a:latin typeface="黑体" pitchFamily="2" charset="-122"/>
                          <a:ea typeface="黑体" pitchFamily="2" charset="-122"/>
                          <a:cs typeface="宋体" panose="02010600030101010101" pitchFamily="2" charset="-122"/>
                        </a:rPr>
                        <a:t>单位产品工时合计</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endParaRPr lang="en-US" sz="2000" b="1">
                        <a:latin typeface="黑体" pitchFamily="2" charset="-122"/>
                        <a:ea typeface="黑体" pitchFamily="2" charset="-122"/>
                        <a:cs typeface="宋体" panose="02010600030101010101" pitchFamily="2" charset="-122"/>
                      </a:endParaRPr>
                    </a:p>
                    <a:p>
                      <a:pPr indent="0" algn="ctr">
                        <a:buNone/>
                      </a:pPr>
                      <a:r>
                        <a:rPr lang="en-US" sz="2000" b="1">
                          <a:latin typeface="黑体" pitchFamily="2" charset="-122"/>
                          <a:ea typeface="黑体" pitchFamily="2" charset="-122"/>
                          <a:cs typeface="宋体" panose="02010600030101010101" pitchFamily="2" charset="-122"/>
                        </a:rPr>
                        <a:t> 1.5</a:t>
                      </a:r>
                    </a:p>
                    <a:p>
                      <a:pPr indent="0" algn="ctr">
                        <a:buNone/>
                      </a:pPr>
                      <a:r>
                        <a:rPr lang="en-US" sz="2000" b="1">
                          <a:latin typeface="黑体" pitchFamily="2" charset="-122"/>
                          <a:ea typeface="黑体" pitchFamily="2" charset="-122"/>
                          <a:cs typeface="宋体" panose="02010600030101010101" pitchFamily="2" charset="-122"/>
                        </a:rPr>
                        <a:t>0.2</a:t>
                      </a:r>
                    </a:p>
                    <a:p>
                      <a:pPr indent="0" algn="ctr">
                        <a:buNone/>
                      </a:pPr>
                      <a:r>
                        <a:rPr lang="en-US" sz="2000" b="1">
                          <a:latin typeface="黑体" pitchFamily="2" charset="-122"/>
                          <a:ea typeface="黑体" pitchFamily="2" charset="-122"/>
                          <a:cs typeface="宋体" panose="02010600030101010101" pitchFamily="2" charset="-122"/>
                        </a:rPr>
                        <a:t>0.1</a:t>
                      </a:r>
                    </a:p>
                    <a:p>
                      <a:pPr indent="0" algn="ctr">
                        <a:buNone/>
                      </a:pPr>
                      <a:r>
                        <a:rPr lang="en-US" sz="2000" b="1">
                          <a:latin typeface="黑体" pitchFamily="2" charset="-122"/>
                          <a:ea typeface="黑体" pitchFamily="2" charset="-122"/>
                          <a:cs typeface="宋体" panose="02010600030101010101" pitchFamily="2" charset="-122"/>
                        </a:rPr>
                        <a:t>0.2</a:t>
                      </a:r>
                    </a:p>
                    <a:p>
                      <a:pPr indent="0" algn="ctr">
                        <a:buNone/>
                      </a:pPr>
                      <a:r>
                        <a:rPr lang="en-US" sz="2000" b="1">
                          <a:solidFill>
                            <a:srgbClr val="0000FF"/>
                          </a:solidFill>
                          <a:latin typeface="黑体" pitchFamily="2" charset="-122"/>
                          <a:ea typeface="黑体" pitchFamily="2" charset="-122"/>
                          <a:cs typeface="宋体" panose="02010600030101010101" pitchFamily="2" charset="-122"/>
                        </a:rPr>
                        <a:t>2</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endParaRPr lang="en-US" sz="2000" b="1" dirty="0">
                        <a:latin typeface="黑体" pitchFamily="2" charset="-122"/>
                        <a:ea typeface="黑体" pitchFamily="2" charset="-122"/>
                        <a:cs typeface="宋体" panose="02010600030101010101" pitchFamily="2" charset="-122"/>
                      </a:endParaRPr>
                    </a:p>
                    <a:p>
                      <a:pPr indent="0" algn="ctr">
                        <a:buNone/>
                      </a:pPr>
                      <a:r>
                        <a:rPr lang="en-US" sz="2000" b="1" dirty="0">
                          <a:latin typeface="黑体" pitchFamily="2" charset="-122"/>
                          <a:ea typeface="黑体" pitchFamily="2" charset="-122"/>
                          <a:cs typeface="宋体" panose="02010600030101010101" pitchFamily="2" charset="-122"/>
                        </a:rPr>
                        <a:t> 0.7</a:t>
                      </a:r>
                    </a:p>
                    <a:p>
                      <a:pPr indent="0" algn="ctr">
                        <a:buNone/>
                      </a:pPr>
                      <a:r>
                        <a:rPr lang="en-US" sz="2000" b="1" dirty="0">
                          <a:latin typeface="黑体" pitchFamily="2" charset="-122"/>
                          <a:ea typeface="黑体" pitchFamily="2" charset="-122"/>
                          <a:cs typeface="宋体" panose="02010600030101010101" pitchFamily="2" charset="-122"/>
                        </a:rPr>
                        <a:t>--</a:t>
                      </a:r>
                    </a:p>
                    <a:p>
                      <a:pPr indent="0" algn="ctr">
                        <a:buNone/>
                      </a:pPr>
                      <a:r>
                        <a:rPr lang="en-US" sz="2000" b="1" dirty="0">
                          <a:latin typeface="黑体" pitchFamily="2" charset="-122"/>
                          <a:ea typeface="黑体" pitchFamily="2" charset="-122"/>
                          <a:cs typeface="宋体" panose="02010600030101010101" pitchFamily="2" charset="-122"/>
                        </a:rPr>
                        <a:t>0.1</a:t>
                      </a:r>
                    </a:p>
                    <a:p>
                      <a:pPr indent="0" algn="ctr">
                        <a:buNone/>
                      </a:pPr>
                      <a:r>
                        <a:rPr lang="en-US" sz="2000" b="1" dirty="0">
                          <a:latin typeface="黑体" pitchFamily="2" charset="-122"/>
                          <a:ea typeface="黑体" pitchFamily="2" charset="-122"/>
                          <a:cs typeface="宋体" panose="02010600030101010101" pitchFamily="2" charset="-122"/>
                        </a:rPr>
                        <a:t>0.2</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1</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2"/>
                  </a:ext>
                </a:extLst>
              </a:tr>
              <a:tr h="365760">
                <a:tc rowSpan="2">
                  <a:txBody>
                    <a:bodyPr/>
                    <a:lstStyle/>
                    <a:p>
                      <a:pPr indent="0" algn="ctr">
                        <a:buNone/>
                      </a:pPr>
                      <a:r>
                        <a:rPr lang="en-US" sz="2000" b="1">
                          <a:latin typeface="黑体" pitchFamily="2" charset="-122"/>
                          <a:ea typeface="黑体" pitchFamily="2" charset="-122"/>
                          <a:cs typeface="宋体" panose="02010600030101010101" pitchFamily="2" charset="-122"/>
                        </a:rPr>
                        <a:t>单位产品直接材料标准成本（元）</a:t>
                      </a:r>
                      <a:endParaRPr lang="en-US" altLang="en-US" sz="2000" b="1">
                        <a:latin typeface="黑体" pitchFamily="2" charset="-122"/>
                        <a:ea typeface="黑体"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solidFill>
                            <a:srgbClr val="0000FF"/>
                          </a:solidFill>
                          <a:latin typeface="黑体" pitchFamily="2" charset="-122"/>
                          <a:ea typeface="黑体" pitchFamily="2" charset="-122"/>
                          <a:cs typeface="宋体" panose="02010600030101010101" pitchFamily="2" charset="-122"/>
                        </a:rPr>
                        <a:t>18.00</a:t>
                      </a:r>
                      <a:endParaRPr lang="en-US" altLang="en-US" sz="2000" b="1">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solidFill>
                            <a:srgbClr val="0000FF"/>
                          </a:solidFill>
                          <a:latin typeface="黑体" pitchFamily="2" charset="-122"/>
                          <a:ea typeface="黑体" pitchFamily="2" charset="-122"/>
                          <a:cs typeface="宋体" panose="02010600030101010101" pitchFamily="2" charset="-122"/>
                        </a:rPr>
                        <a:t>12.50</a:t>
                      </a: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36576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gridSpan="2">
                  <a:txBody>
                    <a:bodyPr/>
                    <a:lstStyle/>
                    <a:p>
                      <a:pPr indent="0" algn="ctr">
                        <a:buNone/>
                      </a:pPr>
                      <a:r>
                        <a:rPr lang="en-US" sz="2000" b="1" dirty="0">
                          <a:solidFill>
                            <a:srgbClr val="0000FF"/>
                          </a:solidFill>
                          <a:latin typeface="黑体" pitchFamily="2" charset="-122"/>
                          <a:ea typeface="黑体" pitchFamily="2" charset="-122"/>
                          <a:cs typeface="宋体" panose="02010600030101010101" pitchFamily="2" charset="-122"/>
                        </a:rPr>
                        <a:t>30.50</a:t>
                      </a: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hMerge="1">
                  <a:txBody>
                    <a:bodyPr/>
                    <a:lstStyle/>
                    <a:p>
                      <a:endParaRPr lang="zh-CN"/>
                    </a:p>
                  </a:txBody>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extLst>
                  <a:ext uri="{0D108BD9-81ED-4DB2-BD59-A6C34878D82A}">
                    <a16:rowId xmlns:a16="http://schemas.microsoft.com/office/drawing/2014/main" val="10004"/>
                  </a:ext>
                </a:extLst>
              </a:tr>
            </a:tbl>
          </a:graphicData>
        </a:graphic>
      </p:graphicFrame>
      <p:sp>
        <p:nvSpPr>
          <p:cNvPr id="14" name="文本框 102"/>
          <p:cNvSpPr txBox="1"/>
          <p:nvPr/>
        </p:nvSpPr>
        <p:spPr>
          <a:xfrm>
            <a:off x="4205600" y="1230302"/>
            <a:ext cx="7632848" cy="830997"/>
          </a:xfrm>
          <a:prstGeom prst="rect">
            <a:avLst/>
          </a:prstGeom>
          <a:noFill/>
          <a:ln w="9525">
            <a:noFill/>
          </a:ln>
        </p:spPr>
        <p:txBody>
          <a:bodyPr wrap="square">
            <a:spAutoFit/>
          </a:bodyPr>
          <a:lstStyle/>
          <a:p>
            <a:pPr marL="0" indent="0"/>
            <a:r>
              <a:rPr lang="zh-CN" sz="2400" b="1" dirty="0">
                <a:latin typeface="黑体" pitchFamily="2" charset="-122"/>
                <a:ea typeface="黑体" pitchFamily="2" charset="-122"/>
              </a:rPr>
              <a:t>威盛公司根据甲产品所耗费人工的情况，编制甲产品的直接人工标准成本</a:t>
            </a:r>
            <a:r>
              <a:rPr lang="zh-CN" altLang="en-US" sz="2400" b="1" dirty="0">
                <a:latin typeface="黑体" pitchFamily="2" charset="-122"/>
                <a:ea typeface="黑体" pitchFamily="2" charset="-122"/>
              </a:rPr>
              <a:t>。</a:t>
            </a:r>
          </a:p>
        </p:txBody>
      </p:sp>
    </p:spTree>
    <p:extLst>
      <p:ext uri="{BB962C8B-B14F-4D97-AF65-F5344CB8AC3E}">
        <p14:creationId xmlns:p14="http://schemas.microsoft.com/office/powerpoint/2010/main" val="31687015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p:cNvGrpSpPr>
          <p:nvPr/>
        </p:nvGrpSpPr>
        <p:grpSpPr bwMode="auto">
          <a:xfrm>
            <a:off x="47328" y="807107"/>
            <a:ext cx="4149098" cy="822325"/>
            <a:chOff x="11113" y="950913"/>
            <a:chExt cx="5445943" cy="822325"/>
          </a:xfrm>
        </p:grpSpPr>
        <p:pic>
          <p:nvPicPr>
            <p:cNvPr id="10"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8" name="组合 17"/>
          <p:cNvGrpSpPr/>
          <p:nvPr/>
        </p:nvGrpSpPr>
        <p:grpSpPr>
          <a:xfrm>
            <a:off x="191357" y="92855"/>
            <a:ext cx="4402159"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2" name="表格 11"/>
          <p:cNvGraphicFramePr/>
          <p:nvPr>
            <p:custDataLst>
              <p:tags r:id="rId1"/>
            </p:custDataLst>
            <p:extLst>
              <p:ext uri="{D42A27DB-BD31-4B8C-83A1-F6EECF244321}">
                <p14:modId xmlns:p14="http://schemas.microsoft.com/office/powerpoint/2010/main" val="3489033063"/>
              </p:ext>
            </p:extLst>
          </p:nvPr>
        </p:nvGraphicFramePr>
        <p:xfrm>
          <a:off x="714375" y="2083435"/>
          <a:ext cx="10427335" cy="4004945"/>
        </p:xfrm>
        <a:graphic>
          <a:graphicData uri="http://schemas.openxmlformats.org/drawingml/2006/table">
            <a:tbl>
              <a:tblPr firstRow="1" bandRow="1">
                <a:tableStyleId>{5940675A-B579-460E-94D1-54222C63F5DA}</a:tableStyleId>
              </a:tblPr>
              <a:tblGrid>
                <a:gridCol w="1938655">
                  <a:extLst>
                    <a:ext uri="{9D8B030D-6E8A-4147-A177-3AD203B41FA5}">
                      <a16:colId xmlns:a16="http://schemas.microsoft.com/office/drawing/2014/main" val="20000"/>
                    </a:ext>
                  </a:extLst>
                </a:gridCol>
                <a:gridCol w="4220210">
                  <a:extLst>
                    <a:ext uri="{9D8B030D-6E8A-4147-A177-3AD203B41FA5}">
                      <a16:colId xmlns:a16="http://schemas.microsoft.com/office/drawing/2014/main" val="20001"/>
                    </a:ext>
                  </a:extLst>
                </a:gridCol>
                <a:gridCol w="4268470">
                  <a:extLst>
                    <a:ext uri="{9D8B030D-6E8A-4147-A177-3AD203B41FA5}">
                      <a16:colId xmlns:a16="http://schemas.microsoft.com/office/drawing/2014/main" val="20002"/>
                    </a:ext>
                  </a:extLst>
                </a:gridCol>
              </a:tblGrid>
              <a:tr h="476250">
                <a:tc>
                  <a:txBody>
                    <a:bodyPr/>
                    <a:lstStyle/>
                    <a:p>
                      <a:pPr indent="0" algn="ctr">
                        <a:buNone/>
                      </a:pPr>
                      <a:r>
                        <a:rPr lang="en-US" sz="2400" b="1" dirty="0" err="1">
                          <a:solidFill>
                            <a:srgbClr val="000000"/>
                          </a:solidFill>
                          <a:latin typeface="黑体" pitchFamily="2" charset="-122"/>
                          <a:ea typeface="黑体" pitchFamily="2" charset="-122"/>
                          <a:cs typeface="宋体" panose="02010600030101010101" pitchFamily="2" charset="-122"/>
                        </a:rPr>
                        <a:t>成本项目</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err="1">
                          <a:solidFill>
                            <a:srgbClr val="000000"/>
                          </a:solidFill>
                          <a:latin typeface="黑体" pitchFamily="2" charset="-122"/>
                          <a:ea typeface="黑体" pitchFamily="2" charset="-122"/>
                          <a:cs typeface="宋体" panose="02010600030101010101" pitchFamily="2" charset="-122"/>
                        </a:rPr>
                        <a:t>用量标准</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400" b="1" dirty="0" err="1">
                          <a:solidFill>
                            <a:srgbClr val="000000"/>
                          </a:solidFill>
                          <a:latin typeface="黑体" pitchFamily="2" charset="-122"/>
                          <a:ea typeface="黑体" pitchFamily="2" charset="-122"/>
                          <a:cs typeface="宋体" panose="02010600030101010101" pitchFamily="2" charset="-122"/>
                        </a:rPr>
                        <a:t>价格标准</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0"/>
                  </a:ext>
                </a:extLst>
              </a:tr>
              <a:tr h="1282065">
                <a:tc>
                  <a:txBody>
                    <a:bodyPr/>
                    <a:lstStyle/>
                    <a:p>
                      <a:pPr indent="0">
                        <a:buNone/>
                      </a:pPr>
                      <a:r>
                        <a:rPr lang="en-US" sz="2400" b="1" dirty="0" err="1">
                          <a:solidFill>
                            <a:srgbClr val="000000"/>
                          </a:solidFill>
                          <a:latin typeface="黑体" pitchFamily="2" charset="-122"/>
                          <a:ea typeface="黑体" pitchFamily="2" charset="-122"/>
                          <a:cs typeface="宋体" panose="02010600030101010101" pitchFamily="2" charset="-122"/>
                        </a:rPr>
                        <a:t>变动制造费用</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buNone/>
                      </a:pPr>
                      <a:r>
                        <a:rPr lang="en-US" sz="2400" b="1" dirty="0" err="1">
                          <a:solidFill>
                            <a:srgbClr val="000000"/>
                          </a:solidFill>
                          <a:latin typeface="黑体" pitchFamily="2" charset="-122"/>
                          <a:ea typeface="黑体" pitchFamily="2" charset="-122"/>
                          <a:cs typeface="宋体" panose="02010600030101010101" pitchFamily="2" charset="-122"/>
                        </a:rPr>
                        <a:t>通常采用单位产品直接人工工时标准。有的企业采用机器工时或其他用量标准</a:t>
                      </a:r>
                      <a:r>
                        <a:rPr lang="zh-CN" altLang="en-US" sz="2400" b="1" dirty="0">
                          <a:solidFill>
                            <a:srgbClr val="000000"/>
                          </a:solidFill>
                          <a:latin typeface="黑体" pitchFamily="2" charset="-122"/>
                          <a:ea typeface="黑体" pitchFamily="2" charset="-122"/>
                          <a:cs typeface="宋体" panose="02010600030101010101" pitchFamily="2" charset="-122"/>
                        </a:rPr>
                        <a:t>。</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buNone/>
                      </a:pPr>
                      <a:r>
                        <a:rPr lang="en-US" sz="2400" b="1" dirty="0" err="1">
                          <a:solidFill>
                            <a:srgbClr val="000000"/>
                          </a:solidFill>
                          <a:latin typeface="黑体" pitchFamily="2" charset="-122"/>
                          <a:ea typeface="黑体" pitchFamily="2" charset="-122"/>
                          <a:cs typeface="宋体" panose="02010600030101010101" pitchFamily="2" charset="-122"/>
                        </a:rPr>
                        <a:t>标准分配率根据变动制造费用预算除以直接人工总工时计算求得</a:t>
                      </a:r>
                      <a:r>
                        <a:rPr lang="zh-CN" altLang="en-US" sz="2400" b="1" dirty="0">
                          <a:solidFill>
                            <a:srgbClr val="000000"/>
                          </a:solidFill>
                          <a:latin typeface="黑体" pitchFamily="2" charset="-122"/>
                          <a:ea typeface="黑体" pitchFamily="2" charset="-122"/>
                          <a:cs typeface="宋体" panose="02010600030101010101" pitchFamily="2" charset="-122"/>
                        </a:rPr>
                        <a:t>。</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2246630">
                <a:tc>
                  <a:txBody>
                    <a:bodyPr/>
                    <a:lstStyle/>
                    <a:p>
                      <a:pPr indent="0">
                        <a:buNone/>
                      </a:pPr>
                      <a:r>
                        <a:rPr lang="en-US" sz="2400" b="1">
                          <a:solidFill>
                            <a:srgbClr val="000000"/>
                          </a:solidFill>
                          <a:latin typeface="黑体" pitchFamily="2" charset="-122"/>
                          <a:ea typeface="黑体" pitchFamily="2" charset="-122"/>
                          <a:cs typeface="宋体" panose="02010600030101010101" pitchFamily="2" charset="-122"/>
                        </a:rPr>
                        <a:t>固定制造费用</a:t>
                      </a:r>
                      <a:endParaRPr lang="en-US" altLang="en-US" sz="2400" b="1">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buNone/>
                      </a:pPr>
                      <a:r>
                        <a:rPr lang="en-US" sz="2400" b="1">
                          <a:solidFill>
                            <a:srgbClr val="000000"/>
                          </a:solidFill>
                          <a:latin typeface="黑体" pitchFamily="2" charset="-122"/>
                          <a:ea typeface="黑体" pitchFamily="2" charset="-122"/>
                          <a:cs typeface="宋体" panose="02010600030101010101" pitchFamily="2" charset="-122"/>
                        </a:rPr>
                        <a:t>与变动制造费用的用量标准相同，包括直接人工工时、机器工时、其他用量标准等，并且两者要保持一致，以便进行差异分析。</a:t>
                      </a:r>
                      <a:endParaRPr lang="en-US" altLang="en-US" sz="2400" b="1">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buNone/>
                      </a:pPr>
                      <a:r>
                        <a:rPr lang="en-US" sz="2400" b="1" dirty="0" err="1">
                          <a:solidFill>
                            <a:srgbClr val="000000"/>
                          </a:solidFill>
                          <a:latin typeface="黑体" pitchFamily="2" charset="-122"/>
                          <a:ea typeface="黑体" pitchFamily="2" charset="-122"/>
                          <a:cs typeface="宋体" panose="02010600030101010101" pitchFamily="2" charset="-122"/>
                        </a:rPr>
                        <a:t>标准分配率根据固定制造费用预算除以直接人工标准总工时来计算求得</a:t>
                      </a:r>
                      <a:endParaRPr lang="en-US" altLang="en-US" sz="2400" b="1" dirty="0">
                        <a:solidFill>
                          <a:srgbClr val="000000"/>
                        </a:solidFill>
                        <a:latin typeface="黑体" pitchFamily="2" charset="-122"/>
                        <a:ea typeface="黑体" pitchFamily="2" charset="-122"/>
                        <a:cs typeface="宋体" panose="02010600030101010101" pitchFamily="2"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794782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Line 9"/>
          <p:cNvSpPr>
            <a:spLocks noChangeShapeType="1"/>
          </p:cNvSpPr>
          <p:nvPr/>
        </p:nvSpPr>
        <p:spPr bwMode="gray">
          <a:xfrm flipH="1">
            <a:off x="717448" y="4518672"/>
            <a:ext cx="3000181" cy="1983522"/>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Line 3"/>
          <p:cNvSpPr>
            <a:spLocks noChangeShapeType="1"/>
          </p:cNvSpPr>
          <p:nvPr/>
        </p:nvSpPr>
        <p:spPr bwMode="gray">
          <a:xfrm flipH="1">
            <a:off x="34925" y="3213100"/>
            <a:ext cx="288926" cy="3443288"/>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 name="Line 11"/>
          <p:cNvSpPr>
            <a:spLocks noChangeShapeType="1"/>
          </p:cNvSpPr>
          <p:nvPr/>
        </p:nvSpPr>
        <p:spPr bwMode="gray">
          <a:xfrm flipH="1">
            <a:off x="282019" y="4240211"/>
            <a:ext cx="3103814" cy="2035593"/>
          </a:xfrm>
          <a:prstGeom prst="line">
            <a:avLst/>
          </a:prstGeom>
          <a:noFill/>
          <a:ln w="19050">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 name="Line 3"/>
          <p:cNvSpPr>
            <a:spLocks noChangeShapeType="1"/>
          </p:cNvSpPr>
          <p:nvPr/>
        </p:nvSpPr>
        <p:spPr bwMode="gray">
          <a:xfrm flipH="1">
            <a:off x="22117" y="6480175"/>
            <a:ext cx="3712369" cy="458788"/>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Line 4"/>
          <p:cNvSpPr>
            <a:spLocks noChangeShapeType="1"/>
          </p:cNvSpPr>
          <p:nvPr/>
        </p:nvSpPr>
        <p:spPr bwMode="gray">
          <a:xfrm flipH="1">
            <a:off x="348376" y="4166141"/>
            <a:ext cx="936626" cy="2651125"/>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 name="AutoShape 5"/>
          <p:cNvSpPr>
            <a:spLocks noChangeArrowheads="1"/>
          </p:cNvSpPr>
          <p:nvPr/>
        </p:nvSpPr>
        <p:spPr bwMode="gray">
          <a:xfrm>
            <a:off x="2078278" y="3852663"/>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72941"/>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52" name="AutoShape 6"/>
          <p:cNvSpPr>
            <a:spLocks noChangeArrowheads="1"/>
          </p:cNvSpPr>
          <p:nvPr/>
        </p:nvSpPr>
        <p:spPr bwMode="gray">
          <a:xfrm>
            <a:off x="4367436" y="5497513"/>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54118"/>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53" name="Line 8"/>
          <p:cNvSpPr>
            <a:spLocks noChangeShapeType="1"/>
          </p:cNvSpPr>
          <p:nvPr/>
        </p:nvSpPr>
        <p:spPr bwMode="gray">
          <a:xfrm flipH="1">
            <a:off x="250824" y="2804744"/>
            <a:ext cx="2157414" cy="4040308"/>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 name="Line 9"/>
          <p:cNvSpPr>
            <a:spLocks noChangeShapeType="1"/>
          </p:cNvSpPr>
          <p:nvPr/>
        </p:nvSpPr>
        <p:spPr bwMode="gray">
          <a:xfrm flipH="1">
            <a:off x="-36516" y="5652095"/>
            <a:ext cx="4403948" cy="1004294"/>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 name="Line 11"/>
          <p:cNvSpPr>
            <a:spLocks noChangeShapeType="1"/>
          </p:cNvSpPr>
          <p:nvPr/>
        </p:nvSpPr>
        <p:spPr bwMode="gray">
          <a:xfrm flipH="1">
            <a:off x="428626" y="4081263"/>
            <a:ext cx="1692274" cy="3141662"/>
          </a:xfrm>
          <a:prstGeom prst="line">
            <a:avLst/>
          </a:prstGeom>
          <a:noFill/>
          <a:ln w="19050">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Line 12"/>
          <p:cNvSpPr>
            <a:spLocks noChangeShapeType="1"/>
          </p:cNvSpPr>
          <p:nvPr/>
        </p:nvSpPr>
        <p:spPr bwMode="gray">
          <a:xfrm flipH="1">
            <a:off x="1720849" y="5090933"/>
            <a:ext cx="2490786" cy="1122363"/>
          </a:xfrm>
          <a:prstGeom prst="line">
            <a:avLst/>
          </a:prstGeom>
          <a:noFill/>
          <a:ln w="19050">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8" name="组合 34"/>
          <p:cNvGrpSpPr>
            <a:grpSpLocks/>
          </p:cNvGrpSpPr>
          <p:nvPr/>
        </p:nvGrpSpPr>
        <p:grpSpPr bwMode="auto">
          <a:xfrm>
            <a:off x="13" y="4618038"/>
            <a:ext cx="2274889" cy="2239962"/>
            <a:chOff x="6012160" y="5085184"/>
            <a:chExt cx="2274513" cy="2239589"/>
          </a:xfrm>
        </p:grpSpPr>
        <p:sp>
          <p:nvSpPr>
            <p:cNvPr id="59" name="Arc 15"/>
            <p:cNvSpPr>
              <a:spLocks/>
            </p:cNvSpPr>
            <p:nvPr/>
          </p:nvSpPr>
          <p:spPr bwMode="gray">
            <a:xfrm>
              <a:off x="6012160" y="5085184"/>
              <a:ext cx="2274513" cy="2239589"/>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080808">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60" name="Arc 17"/>
            <p:cNvSpPr>
              <a:spLocks/>
            </p:cNvSpPr>
            <p:nvPr/>
          </p:nvSpPr>
          <p:spPr bwMode="gray">
            <a:xfrm>
              <a:off x="6012160" y="5182962"/>
              <a:ext cx="2182901" cy="2141811"/>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1">
              <a:gsLst>
                <a:gs pos="0">
                  <a:srgbClr val="948948"/>
                </a:gs>
                <a:gs pos="100000">
                  <a:srgbClr val="CBBC63"/>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61" name="Arc 18"/>
            <p:cNvSpPr>
              <a:spLocks/>
            </p:cNvSpPr>
            <p:nvPr/>
          </p:nvSpPr>
          <p:spPr bwMode="gray">
            <a:xfrm>
              <a:off x="6034273" y="5215555"/>
              <a:ext cx="2127617" cy="2087489"/>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1">
              <a:gsLst>
                <a:gs pos="0">
                  <a:srgbClr val="CBBC63">
                    <a:alpha val="0"/>
                  </a:srgbClr>
                </a:gs>
                <a:gs pos="100000">
                  <a:srgbClr val="DED49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62" name="Text Box 19"/>
            <p:cNvSpPr txBox="1">
              <a:spLocks noChangeArrowheads="1"/>
            </p:cNvSpPr>
            <p:nvPr/>
          </p:nvSpPr>
          <p:spPr bwMode="gray">
            <a:xfrm>
              <a:off x="6085173" y="6078794"/>
              <a:ext cx="1763422" cy="830859"/>
            </a:xfrm>
            <a:prstGeom prst="rect">
              <a:avLst/>
            </a:prstGeom>
            <a:noFill/>
            <a:ln w="9525">
              <a:noFill/>
              <a:miter lim="800000"/>
              <a:headEnd/>
              <a:tailEnd/>
            </a:ln>
            <a:effectLst/>
          </p:spPr>
          <p:txBody>
            <a:bodyPr>
              <a:spAutoFit/>
            </a:bodyPr>
            <a:lstStyle/>
            <a:p>
              <a:pPr>
                <a:spcBef>
                  <a:spcPct val="50000"/>
                </a:spcBef>
                <a:defRPr/>
              </a:pPr>
              <a:r>
                <a:rPr lang="zh-CN" altLang="en-US" dirty="0">
                  <a:solidFill>
                    <a:srgbClr val="080808"/>
                  </a:solidFill>
                  <a:effectLst>
                    <a:outerShdw blurRad="38100" dist="38100" dir="2700000" algn="tl">
                      <a:srgbClr val="FFFFFF"/>
                    </a:outerShdw>
                  </a:effectLst>
                  <a:latin typeface="隶书" pitchFamily="49" charset="-122"/>
                  <a:ea typeface="隶书" pitchFamily="49" charset="-122"/>
                </a:rPr>
                <a:t>目录</a:t>
              </a:r>
              <a:endParaRPr lang="en-US" altLang="zh-CN" dirty="0">
                <a:solidFill>
                  <a:srgbClr val="080808"/>
                </a:solidFill>
                <a:effectLst>
                  <a:outerShdw blurRad="38100" dist="38100" dir="2700000" algn="tl">
                    <a:srgbClr val="FFFFFF"/>
                  </a:outerShdw>
                </a:effectLst>
                <a:latin typeface="隶书" pitchFamily="49" charset="-122"/>
                <a:ea typeface="隶书" pitchFamily="49" charset="-122"/>
              </a:endParaRPr>
            </a:p>
            <a:p>
              <a:pPr>
                <a:spcBef>
                  <a:spcPct val="50000"/>
                </a:spcBef>
                <a:defRPr/>
              </a:pPr>
              <a:r>
                <a:rPr lang="en-US" altLang="zh-CN" sz="2000" dirty="0">
                  <a:solidFill>
                    <a:srgbClr val="080808"/>
                  </a:solidFill>
                  <a:effectLst>
                    <a:outerShdw blurRad="38100" dist="38100" dir="2700000" algn="tl">
                      <a:srgbClr val="FFFFFF"/>
                    </a:outerShdw>
                  </a:effectLst>
                  <a:latin typeface="Verdana" pitchFamily="34" charset="0"/>
                </a:rPr>
                <a:t>CONTENTS</a:t>
              </a:r>
            </a:p>
          </p:txBody>
        </p:sp>
      </p:grpSp>
      <p:sp>
        <p:nvSpPr>
          <p:cNvPr id="63" name="Text Box 21">
            <a:hlinkClick r:id="rId3" action="ppaction://hlinksldjump"/>
          </p:cNvPr>
          <p:cNvSpPr txBox="1">
            <a:spLocks noChangeArrowheads="1"/>
          </p:cNvSpPr>
          <p:nvPr/>
        </p:nvSpPr>
        <p:spPr bwMode="black">
          <a:xfrm>
            <a:off x="3215384" y="2147518"/>
            <a:ext cx="49688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84288" eaLnBrk="0" hangingPunct="0">
              <a:defRPr>
                <a:solidFill>
                  <a:schemeClr val="tx1"/>
                </a:solidFill>
                <a:latin typeface="Arial" pitchFamily="34" charset="0"/>
                <a:ea typeface="宋体" pitchFamily="2" charset="-122"/>
              </a:defRPr>
            </a:lvl1pPr>
            <a:lvl2pPr marL="742950" indent="-285750" defTabSz="1284288" eaLnBrk="0" hangingPunct="0">
              <a:defRPr>
                <a:solidFill>
                  <a:schemeClr val="tx1"/>
                </a:solidFill>
                <a:latin typeface="Arial" pitchFamily="34" charset="0"/>
                <a:ea typeface="宋体" pitchFamily="2" charset="-122"/>
              </a:defRPr>
            </a:lvl2pPr>
            <a:lvl3pPr marL="1143000" indent="-228600" defTabSz="1284288" eaLnBrk="0" hangingPunct="0">
              <a:defRPr>
                <a:solidFill>
                  <a:schemeClr val="tx1"/>
                </a:solidFill>
                <a:latin typeface="Arial" pitchFamily="34" charset="0"/>
                <a:ea typeface="宋体" pitchFamily="2" charset="-122"/>
              </a:defRPr>
            </a:lvl3pPr>
            <a:lvl4pPr marL="1600200" indent="-228600" defTabSz="1284288" eaLnBrk="0" hangingPunct="0">
              <a:defRPr>
                <a:solidFill>
                  <a:schemeClr val="tx1"/>
                </a:solidFill>
                <a:latin typeface="Arial" pitchFamily="34" charset="0"/>
                <a:ea typeface="宋体" pitchFamily="2" charset="-122"/>
              </a:defRPr>
            </a:lvl4pPr>
            <a:lvl5pPr marL="2057400" indent="-228600" defTabSz="1284288" eaLnBrk="0" hangingPunct="0">
              <a:defRPr>
                <a:solidFill>
                  <a:schemeClr val="tx1"/>
                </a:solidFill>
                <a:latin typeface="Arial" pitchFamily="34" charset="0"/>
                <a:ea typeface="宋体" pitchFamily="2" charset="-122"/>
              </a:defRPr>
            </a:lvl5pPr>
            <a:lvl6pPr marL="2514600" indent="-228600" defTabSz="1284288"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1284288"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1284288"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1284288"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dirty="0">
                <a:solidFill>
                  <a:srgbClr val="595959"/>
                </a:solidFill>
                <a:latin typeface="华文琥珀" pitchFamily="2" charset="-122"/>
                <a:ea typeface="华文琥珀" pitchFamily="2" charset="-122"/>
                <a:cs typeface="方正中倩简体"/>
              </a:rPr>
              <a:t>控制标准成本</a:t>
            </a:r>
          </a:p>
        </p:txBody>
      </p:sp>
      <p:sp>
        <p:nvSpPr>
          <p:cNvPr id="67" name="AutoShape 42"/>
          <p:cNvSpPr>
            <a:spLocks noChangeArrowheads="1"/>
          </p:cNvSpPr>
          <p:nvPr/>
        </p:nvSpPr>
        <p:spPr bwMode="gray">
          <a:xfrm>
            <a:off x="2165471" y="2147538"/>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amma/>
                  <a:tint val="28627"/>
                  <a:invGamma/>
                </a:schemeClr>
              </a:gs>
              <a:gs pos="100000">
                <a:schemeClr val="accent1"/>
              </a:gs>
            </a:gsLst>
            <a:lin ang="5400000" scaled="1"/>
          </a:gradFill>
          <a:ln w="9525">
            <a:solidFill>
              <a:srgbClr val="FEFFFF"/>
            </a:solidFill>
            <a:round/>
            <a:headEnd/>
            <a:tailEnd/>
          </a:ln>
          <a:effectLst>
            <a:outerShdw dist="35921" dir="2700000" algn="ctr" rotWithShape="0">
              <a:srgbClr val="080808">
                <a:alpha val="50000"/>
              </a:srgbClr>
            </a:outerShdw>
          </a:effectLst>
        </p:spPr>
        <p:txBody>
          <a:bodyPr wrap="none" anchor="ctr"/>
          <a:lstStyle/>
          <a:p>
            <a:pPr>
              <a:defRPr/>
            </a:pPr>
            <a:endParaRPr lang="zh-CN" altLang="en-US">
              <a:latin typeface="Arial" charset="0"/>
              <a:ea typeface="黑体" pitchFamily="49" charset="-122"/>
            </a:endParaRPr>
          </a:p>
        </p:txBody>
      </p:sp>
      <p:sp>
        <p:nvSpPr>
          <p:cNvPr id="68" name="AutoShape 43"/>
          <p:cNvSpPr>
            <a:spLocks noChangeArrowheads="1"/>
          </p:cNvSpPr>
          <p:nvPr/>
        </p:nvSpPr>
        <p:spPr bwMode="gray">
          <a:xfrm>
            <a:off x="3669544" y="3960833"/>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folHlink"/>
              </a:gs>
              <a:gs pos="100000">
                <a:schemeClr val="folHlink">
                  <a:gamma/>
                  <a:shade val="79216"/>
                  <a:invGamma/>
                </a:schemeClr>
              </a:gs>
            </a:gsLst>
            <a:lin ang="5400000" scaled="1"/>
          </a:gradFill>
          <a:ln w="9525">
            <a:solidFill>
              <a:srgbClr val="FEFFFF"/>
            </a:solidFill>
            <a:round/>
            <a:headEnd/>
            <a:tailEnd/>
          </a:ln>
          <a:effectLst>
            <a:outerShdw dist="35921" dir="2700000" algn="ctr" rotWithShape="0">
              <a:srgbClr val="080808">
                <a:alpha val="50000"/>
              </a:srgbClr>
            </a:outerShdw>
          </a:effectLst>
        </p:spPr>
        <p:txBody>
          <a:bodyPr wrap="none" anchor="ctr"/>
          <a:lstStyle/>
          <a:p>
            <a:pPr>
              <a:defRPr/>
            </a:pPr>
            <a:endParaRPr lang="zh-CN" altLang="en-US">
              <a:latin typeface="Arial" charset="0"/>
              <a:ea typeface="黑体" pitchFamily="49" charset="-122"/>
            </a:endParaRPr>
          </a:p>
        </p:txBody>
      </p:sp>
      <p:sp>
        <p:nvSpPr>
          <p:cNvPr id="69" name="AutoShape 44"/>
          <p:cNvSpPr>
            <a:spLocks noChangeArrowheads="1"/>
          </p:cNvSpPr>
          <p:nvPr/>
        </p:nvSpPr>
        <p:spPr bwMode="gray">
          <a:xfrm>
            <a:off x="1258087" y="3940270"/>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72941"/>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70" name="AutoShape 45"/>
          <p:cNvSpPr>
            <a:spLocks noChangeArrowheads="1"/>
          </p:cNvSpPr>
          <p:nvPr/>
        </p:nvSpPr>
        <p:spPr bwMode="gray">
          <a:xfrm>
            <a:off x="3703885" y="6365875"/>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19216"/>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71" name="AutoShape 6"/>
          <p:cNvSpPr>
            <a:spLocks noChangeArrowheads="1"/>
          </p:cNvSpPr>
          <p:nvPr/>
        </p:nvSpPr>
        <p:spPr bwMode="gray">
          <a:xfrm>
            <a:off x="3328136" y="4054570"/>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54118"/>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73" name="AutoShape 45"/>
          <p:cNvSpPr>
            <a:spLocks noChangeArrowheads="1"/>
          </p:cNvSpPr>
          <p:nvPr/>
        </p:nvSpPr>
        <p:spPr bwMode="gray">
          <a:xfrm>
            <a:off x="250824" y="2997200"/>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19216"/>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grpSp>
        <p:nvGrpSpPr>
          <p:cNvPr id="74" name="组合 34"/>
          <p:cNvGrpSpPr>
            <a:grpSpLocks/>
          </p:cNvGrpSpPr>
          <p:nvPr/>
        </p:nvGrpSpPr>
        <p:grpSpPr bwMode="auto">
          <a:xfrm>
            <a:off x="-36508" y="4486275"/>
            <a:ext cx="2622551" cy="2471738"/>
            <a:chOff x="6022962" y="4549468"/>
            <a:chExt cx="2200080" cy="2583165"/>
          </a:xfrm>
        </p:grpSpPr>
        <p:sp>
          <p:nvSpPr>
            <p:cNvPr id="75" name="Arc 15"/>
            <p:cNvSpPr>
              <a:spLocks/>
            </p:cNvSpPr>
            <p:nvPr/>
          </p:nvSpPr>
          <p:spPr bwMode="gray">
            <a:xfrm>
              <a:off x="6040141" y="4583325"/>
              <a:ext cx="2182901" cy="2549308"/>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080808">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76" name="Arc 17"/>
            <p:cNvSpPr>
              <a:spLocks/>
            </p:cNvSpPr>
            <p:nvPr/>
          </p:nvSpPr>
          <p:spPr bwMode="gray">
            <a:xfrm>
              <a:off x="6022963" y="4583325"/>
              <a:ext cx="2172098" cy="2502881"/>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1">
              <a:gsLst>
                <a:gs pos="0">
                  <a:srgbClr val="948948"/>
                </a:gs>
                <a:gs pos="100000">
                  <a:srgbClr val="CBBC63"/>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77" name="Arc 18"/>
            <p:cNvSpPr>
              <a:spLocks/>
            </p:cNvSpPr>
            <p:nvPr/>
          </p:nvSpPr>
          <p:spPr bwMode="gray">
            <a:xfrm>
              <a:off x="6022962" y="4549468"/>
              <a:ext cx="2200080" cy="2536711"/>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1">
              <a:gsLst>
                <a:gs pos="0">
                  <a:schemeClr val="bg2">
                    <a:lumMod val="25000"/>
                  </a:schemeClr>
                </a:gs>
                <a:gs pos="100000">
                  <a:schemeClr val="bg2">
                    <a:lumMod val="50000"/>
                  </a:scheme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a:latin typeface="Arial" charset="0"/>
                <a:ea typeface="黑体" pitchFamily="49" charset="-122"/>
              </a:endParaRPr>
            </a:p>
          </p:txBody>
        </p:sp>
      </p:grpSp>
      <p:sp>
        <p:nvSpPr>
          <p:cNvPr id="78" name="Oval 57">
            <a:hlinkClick r:id="rId4" action="ppaction://hlinksldjump"/>
          </p:cNvPr>
          <p:cNvSpPr>
            <a:spLocks noChangeArrowheads="1"/>
          </p:cNvSpPr>
          <p:nvPr/>
        </p:nvSpPr>
        <p:spPr bwMode="auto">
          <a:xfrm>
            <a:off x="0" y="5345135"/>
            <a:ext cx="1511300" cy="1512887"/>
          </a:xfrm>
          <a:prstGeom prst="ellipse">
            <a:avLst/>
          </a:prstGeom>
          <a:gradFill>
            <a:gsLst>
              <a:gs pos="0">
                <a:schemeClr val="bg1"/>
              </a:gs>
              <a:gs pos="100000">
                <a:schemeClr val="accent6">
                  <a:lumMod val="60000"/>
                  <a:lumOff val="40000"/>
                </a:schemeClr>
              </a:gs>
            </a:gsLst>
            <a:path path="shape">
              <a:fillToRect l="50000" t="50000" r="50000" b="50000"/>
            </a:path>
          </a:gradFill>
          <a:ln>
            <a:noFill/>
          </a:ln>
          <a:effectLst/>
        </p:spPr>
        <p:txBody>
          <a:bodyPr wrap="none" anchor="ctr"/>
          <a:lstStyle/>
          <a:p>
            <a:pPr algn="ctr">
              <a:defRPr/>
            </a:pPr>
            <a:r>
              <a:rPr lang="zh-CN" altLang="en-US" sz="2400" dirty="0">
                <a:latin typeface="华文琥珀" pitchFamily="2" charset="-122"/>
                <a:ea typeface="华文琥珀" pitchFamily="2" charset="-122"/>
              </a:rPr>
              <a:t>主 要</a:t>
            </a:r>
            <a:endParaRPr lang="en-US" altLang="zh-CN" sz="2400" dirty="0">
              <a:latin typeface="华文琥珀" pitchFamily="2" charset="-122"/>
              <a:ea typeface="华文琥珀" pitchFamily="2" charset="-122"/>
            </a:endParaRPr>
          </a:p>
          <a:p>
            <a:pPr algn="ctr">
              <a:defRPr/>
            </a:pPr>
            <a:r>
              <a:rPr lang="zh-CN" altLang="en-US" sz="2400" dirty="0">
                <a:latin typeface="华文琥珀" pitchFamily="2" charset="-122"/>
                <a:ea typeface="华文琥珀" pitchFamily="2" charset="-122"/>
              </a:rPr>
              <a:t>内 容</a:t>
            </a:r>
          </a:p>
        </p:txBody>
      </p:sp>
      <p:sp>
        <p:nvSpPr>
          <p:cNvPr id="79" name="Text Box 23">
            <a:hlinkClick r:id="rId5" action="ppaction://hlinksldjump"/>
          </p:cNvPr>
          <p:cNvSpPr txBox="1">
            <a:spLocks noChangeArrowheads="1"/>
          </p:cNvSpPr>
          <p:nvPr/>
        </p:nvSpPr>
        <p:spPr bwMode="black">
          <a:xfrm>
            <a:off x="4727848" y="4021560"/>
            <a:ext cx="3816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84288" eaLnBrk="0" hangingPunct="0">
              <a:defRPr>
                <a:solidFill>
                  <a:schemeClr val="tx1"/>
                </a:solidFill>
                <a:latin typeface="Arial" pitchFamily="34" charset="0"/>
                <a:ea typeface="宋体" pitchFamily="2" charset="-122"/>
              </a:defRPr>
            </a:lvl1pPr>
            <a:lvl2pPr marL="742950" indent="-285750" defTabSz="1284288" eaLnBrk="0" hangingPunct="0">
              <a:defRPr>
                <a:solidFill>
                  <a:schemeClr val="tx1"/>
                </a:solidFill>
                <a:latin typeface="Arial" pitchFamily="34" charset="0"/>
                <a:ea typeface="宋体" pitchFamily="2" charset="-122"/>
              </a:defRPr>
            </a:lvl2pPr>
            <a:lvl3pPr marL="1143000" indent="-228600" defTabSz="1284288" eaLnBrk="0" hangingPunct="0">
              <a:defRPr>
                <a:solidFill>
                  <a:schemeClr val="tx1"/>
                </a:solidFill>
                <a:latin typeface="Arial" pitchFamily="34" charset="0"/>
                <a:ea typeface="宋体" pitchFamily="2" charset="-122"/>
              </a:defRPr>
            </a:lvl3pPr>
            <a:lvl4pPr marL="1600200" indent="-228600" defTabSz="1284288" eaLnBrk="0" hangingPunct="0">
              <a:defRPr>
                <a:solidFill>
                  <a:schemeClr val="tx1"/>
                </a:solidFill>
                <a:latin typeface="Arial" pitchFamily="34" charset="0"/>
                <a:ea typeface="宋体" pitchFamily="2" charset="-122"/>
              </a:defRPr>
            </a:lvl4pPr>
            <a:lvl5pPr marL="2057400" indent="-228600" defTabSz="1284288" eaLnBrk="0" hangingPunct="0">
              <a:defRPr>
                <a:solidFill>
                  <a:schemeClr val="tx1"/>
                </a:solidFill>
                <a:latin typeface="Arial" pitchFamily="34" charset="0"/>
                <a:ea typeface="宋体" pitchFamily="2" charset="-122"/>
              </a:defRPr>
            </a:lvl5pPr>
            <a:lvl6pPr marL="2514600" indent="-228600" defTabSz="1284288"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1284288"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1284288"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1284288"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dirty="0">
                <a:solidFill>
                  <a:srgbClr val="595959"/>
                </a:solidFill>
                <a:latin typeface="华文琥珀" pitchFamily="2" charset="-122"/>
                <a:ea typeface="华文琥珀" pitchFamily="2" charset="-122"/>
                <a:cs typeface="方正中倩简体"/>
              </a:rPr>
              <a:t>组织绩效考核</a:t>
            </a:r>
          </a:p>
        </p:txBody>
      </p:sp>
      <p:sp>
        <p:nvSpPr>
          <p:cNvPr id="37" name="Line 8"/>
          <p:cNvSpPr>
            <a:spLocks noChangeShapeType="1"/>
          </p:cNvSpPr>
          <p:nvPr/>
        </p:nvSpPr>
        <p:spPr bwMode="gray">
          <a:xfrm flipH="1">
            <a:off x="816688" y="2214018"/>
            <a:ext cx="796926" cy="2371690"/>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AutoShape 5"/>
          <p:cNvSpPr>
            <a:spLocks noChangeArrowheads="1"/>
          </p:cNvSpPr>
          <p:nvPr/>
        </p:nvSpPr>
        <p:spPr bwMode="gray">
          <a:xfrm>
            <a:off x="1539196" y="2033218"/>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72941"/>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40" name="AutoShape 6"/>
          <p:cNvSpPr>
            <a:spLocks noChangeArrowheads="1"/>
          </p:cNvSpPr>
          <p:nvPr/>
        </p:nvSpPr>
        <p:spPr bwMode="gray">
          <a:xfrm>
            <a:off x="4186684" y="4976613"/>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54118"/>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Tree>
    <p:extLst>
      <p:ext uri="{BB962C8B-B14F-4D97-AF65-F5344CB8AC3E}">
        <p14:creationId xmlns:p14="http://schemas.microsoft.com/office/powerpoint/2010/main" val="1062000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repeatCount="5000" fill="hold" nodeType="withEffect">
                                  <p:stCondLst>
                                    <p:cond delay="0"/>
                                  </p:stCondLst>
                                  <p:childTnLst>
                                    <p:animClr clrSpc="rgb" dir="cw">
                                      <p:cBhvr>
                                        <p:cTn id="6" dur="2000" fill="hold"/>
                                        <p:tgtEl>
                                          <p:spTgt spid="78"/>
                                        </p:tgtEl>
                                        <p:attrNameLst>
                                          <p:attrName>fillcolor</p:attrName>
                                        </p:attrNameLst>
                                      </p:cBhvr>
                                      <p:to>
                                        <a:srgbClr val="E65057"/>
                                      </p:to>
                                    </p:animClr>
                                    <p:set>
                                      <p:cBhvr>
                                        <p:cTn id="7" dur="2000" fill="hold"/>
                                        <p:tgtEl>
                                          <p:spTgt spid="78"/>
                                        </p:tgtEl>
                                        <p:attrNameLst>
                                          <p:attrName>fill.type</p:attrName>
                                        </p:attrNameLst>
                                      </p:cBhvr>
                                      <p:to>
                                        <p:strVal val="solid"/>
                                      </p:to>
                                    </p:set>
                                    <p:set>
                                      <p:cBhvr>
                                        <p:cTn id="8" dur="2000" fill="hold"/>
                                        <p:tgtEl>
                                          <p:spTgt spid="78"/>
                                        </p:tgtEl>
                                        <p:attrNameLst>
                                          <p:attrName>fill.on</p:attrName>
                                        </p:attrNameLst>
                                      </p:cBhvr>
                                      <p:to>
                                        <p:strVal val="true"/>
                                      </p:to>
                                    </p:set>
                                  </p:childTnLst>
                                </p:cTn>
                              </p:par>
                              <p:par>
                                <p:cTn id="9" presetID="22" presetClass="entr" presetSubtype="4"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down)">
                                      <p:cBhvr>
                                        <p:cTn id="11" dur="500"/>
                                        <p:tgtEl>
                                          <p:spTgt spid="47"/>
                                        </p:tgtEl>
                                      </p:cBhvr>
                                    </p:animEffect>
                                  </p:childTnLst>
                                </p:cTn>
                              </p:par>
                              <p:par>
                                <p:cTn id="12" presetID="22" presetClass="entr" presetSubtype="4" fill="hold" grpId="0" nodeType="withEffect">
                                  <p:stCondLst>
                                    <p:cond delay="100"/>
                                  </p:stCondLst>
                                  <p:childTnLst>
                                    <p:set>
                                      <p:cBhvr>
                                        <p:cTn id="13" dur="1" fill="hold">
                                          <p:stCondLst>
                                            <p:cond delay="0"/>
                                          </p:stCondLst>
                                        </p:cTn>
                                        <p:tgtEl>
                                          <p:spTgt spid="50"/>
                                        </p:tgtEl>
                                        <p:attrNameLst>
                                          <p:attrName>style.visibility</p:attrName>
                                        </p:attrNameLst>
                                      </p:cBhvr>
                                      <p:to>
                                        <p:strVal val="visible"/>
                                      </p:to>
                                    </p:set>
                                    <p:animEffect transition="in" filter="wipe(down)">
                                      <p:cBhvr>
                                        <p:cTn id="14" dur="500"/>
                                        <p:tgtEl>
                                          <p:spTgt spid="50"/>
                                        </p:tgtEl>
                                      </p:cBhvr>
                                    </p:animEffect>
                                  </p:childTnLst>
                                </p:cTn>
                              </p:par>
                              <p:par>
                                <p:cTn id="15" presetID="22" presetClass="entr" presetSubtype="4" fill="hold" grpId="0" nodeType="withEffect">
                                  <p:stCondLst>
                                    <p:cond delay="200"/>
                                  </p:stCondLst>
                                  <p:childTnLst>
                                    <p:set>
                                      <p:cBhvr>
                                        <p:cTn id="16" dur="1" fill="hold">
                                          <p:stCondLst>
                                            <p:cond delay="0"/>
                                          </p:stCondLst>
                                        </p:cTn>
                                        <p:tgtEl>
                                          <p:spTgt spid="53"/>
                                        </p:tgtEl>
                                        <p:attrNameLst>
                                          <p:attrName>style.visibility</p:attrName>
                                        </p:attrNameLst>
                                      </p:cBhvr>
                                      <p:to>
                                        <p:strVal val="visible"/>
                                      </p:to>
                                    </p:set>
                                    <p:animEffect transition="in" filter="wipe(down)">
                                      <p:cBhvr>
                                        <p:cTn id="17" dur="500"/>
                                        <p:tgtEl>
                                          <p:spTgt spid="53"/>
                                        </p:tgtEl>
                                      </p:cBhvr>
                                    </p:animEffect>
                                  </p:childTnLst>
                                </p:cTn>
                              </p:par>
                              <p:par>
                                <p:cTn id="18" presetID="22" presetClass="entr" presetSubtype="4" fill="hold" grpId="0" nodeType="withEffect">
                                  <p:stCondLst>
                                    <p:cond delay="400"/>
                                  </p:stCondLst>
                                  <p:childTnLst>
                                    <p:set>
                                      <p:cBhvr>
                                        <p:cTn id="19" dur="1" fill="hold">
                                          <p:stCondLst>
                                            <p:cond delay="0"/>
                                          </p:stCondLst>
                                        </p:cTn>
                                        <p:tgtEl>
                                          <p:spTgt spid="55"/>
                                        </p:tgtEl>
                                        <p:attrNameLst>
                                          <p:attrName>style.visibility</p:attrName>
                                        </p:attrNameLst>
                                      </p:cBhvr>
                                      <p:to>
                                        <p:strVal val="visible"/>
                                      </p:to>
                                    </p:set>
                                    <p:animEffect transition="in" filter="wipe(down)">
                                      <p:cBhvr>
                                        <p:cTn id="20" dur="500"/>
                                        <p:tgtEl>
                                          <p:spTgt spid="55"/>
                                        </p:tgtEl>
                                      </p:cBhvr>
                                    </p:animEffect>
                                  </p:childTnLst>
                                </p:cTn>
                              </p:par>
                              <p:par>
                                <p:cTn id="21" presetID="22" presetClass="entr" presetSubtype="4" fill="hold" grpId="0" nodeType="withEffect">
                                  <p:stCondLst>
                                    <p:cond delay="100"/>
                                  </p:stCondLst>
                                  <p:childTnLst>
                                    <p:set>
                                      <p:cBhvr>
                                        <p:cTn id="22" dur="1" fill="hold">
                                          <p:stCondLst>
                                            <p:cond delay="0"/>
                                          </p:stCondLst>
                                        </p:cTn>
                                        <p:tgtEl>
                                          <p:spTgt spid="48"/>
                                        </p:tgtEl>
                                        <p:attrNameLst>
                                          <p:attrName>style.visibility</p:attrName>
                                        </p:attrNameLst>
                                      </p:cBhvr>
                                      <p:to>
                                        <p:strVal val="visible"/>
                                      </p:to>
                                    </p:set>
                                    <p:animEffect transition="in" filter="wipe(down)">
                                      <p:cBhvr>
                                        <p:cTn id="23" dur="500"/>
                                        <p:tgtEl>
                                          <p:spTgt spid="48"/>
                                        </p:tgtEl>
                                      </p:cBhvr>
                                    </p:animEffect>
                                  </p:childTnLst>
                                </p:cTn>
                              </p:par>
                              <p:par>
                                <p:cTn id="24" presetID="22" presetClass="entr" presetSubtype="4" fill="hold" grpId="0" nodeType="withEffect">
                                  <p:stCondLst>
                                    <p:cond delay="300"/>
                                  </p:stCondLst>
                                  <p:childTnLst>
                                    <p:set>
                                      <p:cBhvr>
                                        <p:cTn id="25" dur="1" fill="hold">
                                          <p:stCondLst>
                                            <p:cond delay="0"/>
                                          </p:stCondLst>
                                        </p:cTn>
                                        <p:tgtEl>
                                          <p:spTgt spid="42"/>
                                        </p:tgtEl>
                                        <p:attrNameLst>
                                          <p:attrName>style.visibility</p:attrName>
                                        </p:attrNameLst>
                                      </p:cBhvr>
                                      <p:to>
                                        <p:strVal val="visible"/>
                                      </p:to>
                                    </p:set>
                                    <p:animEffect transition="in" filter="wipe(down)">
                                      <p:cBhvr>
                                        <p:cTn id="26" dur="500"/>
                                        <p:tgtEl>
                                          <p:spTgt spid="42"/>
                                        </p:tgtEl>
                                      </p:cBhvr>
                                    </p:animEffect>
                                  </p:childTnLst>
                                </p:cTn>
                              </p:par>
                              <p:par>
                                <p:cTn id="27" presetID="22" presetClass="entr" presetSubtype="4" fill="hold" grpId="0" nodeType="withEffect">
                                  <p:stCondLst>
                                    <p:cond delay="400"/>
                                  </p:stCondLst>
                                  <p:childTnLst>
                                    <p:set>
                                      <p:cBhvr>
                                        <p:cTn id="28" dur="1" fill="hold">
                                          <p:stCondLst>
                                            <p:cond delay="0"/>
                                          </p:stCondLst>
                                        </p:cTn>
                                        <p:tgtEl>
                                          <p:spTgt spid="56"/>
                                        </p:tgtEl>
                                        <p:attrNameLst>
                                          <p:attrName>style.visibility</p:attrName>
                                        </p:attrNameLst>
                                      </p:cBhvr>
                                      <p:to>
                                        <p:strVal val="visible"/>
                                      </p:to>
                                    </p:set>
                                    <p:animEffect transition="in" filter="wipe(down)">
                                      <p:cBhvr>
                                        <p:cTn id="29" dur="500"/>
                                        <p:tgtEl>
                                          <p:spTgt spid="56"/>
                                        </p:tgtEl>
                                      </p:cBhvr>
                                    </p:animEffect>
                                  </p:childTnLst>
                                </p:cTn>
                              </p:par>
                              <p:par>
                                <p:cTn id="30" presetID="22" presetClass="entr" presetSubtype="4" fill="hold" grpId="0" nodeType="withEffect">
                                  <p:stCondLst>
                                    <p:cond delay="200"/>
                                  </p:stCondLst>
                                  <p:childTnLst>
                                    <p:set>
                                      <p:cBhvr>
                                        <p:cTn id="31" dur="1" fill="hold">
                                          <p:stCondLst>
                                            <p:cond delay="0"/>
                                          </p:stCondLst>
                                        </p:cTn>
                                        <p:tgtEl>
                                          <p:spTgt spid="54"/>
                                        </p:tgtEl>
                                        <p:attrNameLst>
                                          <p:attrName>style.visibility</p:attrName>
                                        </p:attrNameLst>
                                      </p:cBhvr>
                                      <p:to>
                                        <p:strVal val="visible"/>
                                      </p:to>
                                    </p:set>
                                    <p:animEffect transition="in" filter="wipe(down)">
                                      <p:cBhvr>
                                        <p:cTn id="32" dur="500"/>
                                        <p:tgtEl>
                                          <p:spTgt spid="54"/>
                                        </p:tgtEl>
                                      </p:cBhvr>
                                    </p:animEffect>
                                  </p:childTnLst>
                                </p:cTn>
                              </p:par>
                              <p:par>
                                <p:cTn id="33" presetID="22" presetClass="entr" presetSubtype="4" fill="hold" grpId="0" nodeType="withEffect">
                                  <p:stCondLst>
                                    <p:cond delay="300"/>
                                  </p:stCondLst>
                                  <p:childTnLst>
                                    <p:set>
                                      <p:cBhvr>
                                        <p:cTn id="34" dur="1" fill="hold">
                                          <p:stCondLst>
                                            <p:cond delay="0"/>
                                          </p:stCondLst>
                                        </p:cTn>
                                        <p:tgtEl>
                                          <p:spTgt spid="49"/>
                                        </p:tgtEl>
                                        <p:attrNameLst>
                                          <p:attrName>style.visibility</p:attrName>
                                        </p:attrNameLst>
                                      </p:cBhvr>
                                      <p:to>
                                        <p:strVal val="visible"/>
                                      </p:to>
                                    </p:set>
                                    <p:animEffect transition="in" filter="wipe(down)">
                                      <p:cBhvr>
                                        <p:cTn id="35" dur="500"/>
                                        <p:tgtEl>
                                          <p:spTgt spid="49"/>
                                        </p:tgtEl>
                                      </p:cBhvr>
                                    </p:animEffect>
                                  </p:childTnLst>
                                </p:cTn>
                              </p:par>
                              <p:par>
                                <p:cTn id="36" presetID="37" presetClass="entr" presetSubtype="0" fill="hold" nodeType="withEffect">
                                  <p:stCondLst>
                                    <p:cond delay="300"/>
                                  </p:stCondLst>
                                  <p:childTnLst>
                                    <p:set>
                                      <p:cBhvr>
                                        <p:cTn id="37" dur="1" fill="hold">
                                          <p:stCondLst>
                                            <p:cond delay="0"/>
                                          </p:stCondLst>
                                        </p:cTn>
                                        <p:tgtEl>
                                          <p:spTgt spid="73"/>
                                        </p:tgtEl>
                                        <p:attrNameLst>
                                          <p:attrName>style.visibility</p:attrName>
                                        </p:attrNameLst>
                                      </p:cBhvr>
                                      <p:to>
                                        <p:strVal val="visible"/>
                                      </p:to>
                                    </p:set>
                                    <p:animEffect transition="in" filter="fade">
                                      <p:cBhvr>
                                        <p:cTn id="38" dur="800"/>
                                        <p:tgtEl>
                                          <p:spTgt spid="73"/>
                                        </p:tgtEl>
                                      </p:cBhvr>
                                    </p:animEffect>
                                    <p:anim calcmode="lin" valueType="num">
                                      <p:cBhvr>
                                        <p:cTn id="39" dur="800" fill="hold"/>
                                        <p:tgtEl>
                                          <p:spTgt spid="73"/>
                                        </p:tgtEl>
                                        <p:attrNameLst>
                                          <p:attrName>ppt_x</p:attrName>
                                        </p:attrNameLst>
                                      </p:cBhvr>
                                      <p:tavLst>
                                        <p:tav tm="0">
                                          <p:val>
                                            <p:strVal val="#ppt_x"/>
                                          </p:val>
                                        </p:tav>
                                        <p:tav tm="100000">
                                          <p:val>
                                            <p:strVal val="#ppt_x"/>
                                          </p:val>
                                        </p:tav>
                                      </p:tavLst>
                                    </p:anim>
                                    <p:anim calcmode="lin" valueType="num">
                                      <p:cBhvr>
                                        <p:cTn id="40" dur="720" decel="100000" fill="hold"/>
                                        <p:tgtEl>
                                          <p:spTgt spid="73"/>
                                        </p:tgtEl>
                                        <p:attrNameLst>
                                          <p:attrName>ppt_y</p:attrName>
                                        </p:attrNameLst>
                                      </p:cBhvr>
                                      <p:tavLst>
                                        <p:tav tm="0">
                                          <p:val>
                                            <p:strVal val="#ppt_y+1"/>
                                          </p:val>
                                        </p:tav>
                                        <p:tav tm="100000">
                                          <p:val>
                                            <p:strVal val="#ppt_y-.03"/>
                                          </p:val>
                                        </p:tav>
                                      </p:tavLst>
                                    </p:anim>
                                    <p:anim calcmode="lin" valueType="num">
                                      <p:cBhvr>
                                        <p:cTn id="41" dur="80" accel="100000" fill="hold">
                                          <p:stCondLst>
                                            <p:cond delay="720"/>
                                          </p:stCondLst>
                                        </p:cTn>
                                        <p:tgtEl>
                                          <p:spTgt spid="73"/>
                                        </p:tgtEl>
                                        <p:attrNameLst>
                                          <p:attrName>ppt_y</p:attrName>
                                        </p:attrNameLst>
                                      </p:cBhvr>
                                      <p:tavLst>
                                        <p:tav tm="0">
                                          <p:val>
                                            <p:strVal val="#ppt_y-.03"/>
                                          </p:val>
                                        </p:tav>
                                        <p:tav tm="100000">
                                          <p:val>
                                            <p:strVal val="#ppt_y"/>
                                          </p:val>
                                        </p:tav>
                                      </p:tavLst>
                                    </p:anim>
                                  </p:childTnLst>
                                </p:cTn>
                              </p:par>
                              <p:par>
                                <p:cTn id="42" presetID="37" presetClass="entr" presetSubtype="0" fill="hold" nodeType="withEffect">
                                  <p:stCondLst>
                                    <p:cond delay="100"/>
                                  </p:stCondLst>
                                  <p:childTnLst>
                                    <p:set>
                                      <p:cBhvr>
                                        <p:cTn id="43" dur="1" fill="hold">
                                          <p:stCondLst>
                                            <p:cond delay="0"/>
                                          </p:stCondLst>
                                        </p:cTn>
                                        <p:tgtEl>
                                          <p:spTgt spid="69"/>
                                        </p:tgtEl>
                                        <p:attrNameLst>
                                          <p:attrName>style.visibility</p:attrName>
                                        </p:attrNameLst>
                                      </p:cBhvr>
                                      <p:to>
                                        <p:strVal val="visible"/>
                                      </p:to>
                                    </p:set>
                                    <p:animEffect transition="in" filter="fade">
                                      <p:cBhvr>
                                        <p:cTn id="44" dur="800"/>
                                        <p:tgtEl>
                                          <p:spTgt spid="69"/>
                                        </p:tgtEl>
                                      </p:cBhvr>
                                    </p:animEffect>
                                    <p:anim calcmode="lin" valueType="num">
                                      <p:cBhvr>
                                        <p:cTn id="45" dur="800" fill="hold"/>
                                        <p:tgtEl>
                                          <p:spTgt spid="69"/>
                                        </p:tgtEl>
                                        <p:attrNameLst>
                                          <p:attrName>ppt_x</p:attrName>
                                        </p:attrNameLst>
                                      </p:cBhvr>
                                      <p:tavLst>
                                        <p:tav tm="0">
                                          <p:val>
                                            <p:strVal val="#ppt_x"/>
                                          </p:val>
                                        </p:tav>
                                        <p:tav tm="100000">
                                          <p:val>
                                            <p:strVal val="#ppt_x"/>
                                          </p:val>
                                        </p:tav>
                                      </p:tavLst>
                                    </p:anim>
                                    <p:anim calcmode="lin" valueType="num">
                                      <p:cBhvr>
                                        <p:cTn id="46" dur="720" decel="100000" fill="hold"/>
                                        <p:tgtEl>
                                          <p:spTgt spid="69"/>
                                        </p:tgtEl>
                                        <p:attrNameLst>
                                          <p:attrName>ppt_y</p:attrName>
                                        </p:attrNameLst>
                                      </p:cBhvr>
                                      <p:tavLst>
                                        <p:tav tm="0">
                                          <p:val>
                                            <p:strVal val="#ppt_y+1"/>
                                          </p:val>
                                        </p:tav>
                                        <p:tav tm="100000">
                                          <p:val>
                                            <p:strVal val="#ppt_y-.03"/>
                                          </p:val>
                                        </p:tav>
                                      </p:tavLst>
                                    </p:anim>
                                    <p:anim calcmode="lin" valueType="num">
                                      <p:cBhvr>
                                        <p:cTn id="47" dur="80" accel="100000" fill="hold">
                                          <p:stCondLst>
                                            <p:cond delay="720"/>
                                          </p:stCondLst>
                                        </p:cTn>
                                        <p:tgtEl>
                                          <p:spTgt spid="69"/>
                                        </p:tgtEl>
                                        <p:attrNameLst>
                                          <p:attrName>ppt_y</p:attrName>
                                        </p:attrNameLst>
                                      </p:cBhvr>
                                      <p:tavLst>
                                        <p:tav tm="0">
                                          <p:val>
                                            <p:strVal val="#ppt_y-.03"/>
                                          </p:val>
                                        </p:tav>
                                        <p:tav tm="100000">
                                          <p:val>
                                            <p:strVal val="#ppt_y"/>
                                          </p:val>
                                        </p:tav>
                                      </p:tavLst>
                                    </p:anim>
                                  </p:childTnLst>
                                </p:cTn>
                              </p:par>
                              <p:par>
                                <p:cTn id="48" presetID="37" presetClass="entr" presetSubtype="0" fill="hold" nodeType="withEffect">
                                  <p:stCondLst>
                                    <p:cond delay="100"/>
                                  </p:stCondLst>
                                  <p:childTnLst>
                                    <p:set>
                                      <p:cBhvr>
                                        <p:cTn id="49" dur="1" fill="hold">
                                          <p:stCondLst>
                                            <p:cond delay="0"/>
                                          </p:stCondLst>
                                        </p:cTn>
                                        <p:tgtEl>
                                          <p:spTgt spid="67"/>
                                        </p:tgtEl>
                                        <p:attrNameLst>
                                          <p:attrName>style.visibility</p:attrName>
                                        </p:attrNameLst>
                                      </p:cBhvr>
                                      <p:to>
                                        <p:strVal val="visible"/>
                                      </p:to>
                                    </p:set>
                                    <p:animEffect transition="in" filter="fade">
                                      <p:cBhvr>
                                        <p:cTn id="50" dur="800"/>
                                        <p:tgtEl>
                                          <p:spTgt spid="67"/>
                                        </p:tgtEl>
                                      </p:cBhvr>
                                    </p:animEffect>
                                    <p:anim calcmode="lin" valueType="num">
                                      <p:cBhvr>
                                        <p:cTn id="51" dur="800" fill="hold"/>
                                        <p:tgtEl>
                                          <p:spTgt spid="67"/>
                                        </p:tgtEl>
                                        <p:attrNameLst>
                                          <p:attrName>ppt_x</p:attrName>
                                        </p:attrNameLst>
                                      </p:cBhvr>
                                      <p:tavLst>
                                        <p:tav tm="0">
                                          <p:val>
                                            <p:strVal val="#ppt_x"/>
                                          </p:val>
                                        </p:tav>
                                        <p:tav tm="100000">
                                          <p:val>
                                            <p:strVal val="#ppt_x"/>
                                          </p:val>
                                        </p:tav>
                                      </p:tavLst>
                                    </p:anim>
                                    <p:anim calcmode="lin" valueType="num">
                                      <p:cBhvr>
                                        <p:cTn id="52" dur="720" decel="100000" fill="hold"/>
                                        <p:tgtEl>
                                          <p:spTgt spid="67"/>
                                        </p:tgtEl>
                                        <p:attrNameLst>
                                          <p:attrName>ppt_y</p:attrName>
                                        </p:attrNameLst>
                                      </p:cBhvr>
                                      <p:tavLst>
                                        <p:tav tm="0">
                                          <p:val>
                                            <p:strVal val="#ppt_y+1"/>
                                          </p:val>
                                        </p:tav>
                                        <p:tav tm="100000">
                                          <p:val>
                                            <p:strVal val="#ppt_y-.03"/>
                                          </p:val>
                                        </p:tav>
                                      </p:tavLst>
                                    </p:anim>
                                    <p:anim calcmode="lin" valueType="num">
                                      <p:cBhvr>
                                        <p:cTn id="53" dur="80" accel="100000" fill="hold">
                                          <p:stCondLst>
                                            <p:cond delay="720"/>
                                          </p:stCondLst>
                                        </p:cTn>
                                        <p:tgtEl>
                                          <p:spTgt spid="67"/>
                                        </p:tgtEl>
                                        <p:attrNameLst>
                                          <p:attrName>ppt_y</p:attrName>
                                        </p:attrNameLst>
                                      </p:cBhvr>
                                      <p:tavLst>
                                        <p:tav tm="0">
                                          <p:val>
                                            <p:strVal val="#ppt_y-.03"/>
                                          </p:val>
                                        </p:tav>
                                        <p:tav tm="100000">
                                          <p:val>
                                            <p:strVal val="#ppt_y"/>
                                          </p:val>
                                        </p:tav>
                                      </p:tavLst>
                                    </p:anim>
                                  </p:childTnLst>
                                </p:cTn>
                              </p:par>
                              <p:par>
                                <p:cTn id="54" presetID="37" presetClass="entr" presetSubtype="0" fill="hold" nodeType="withEffect">
                                  <p:stCondLst>
                                    <p:cond delay="300"/>
                                  </p:stCondLst>
                                  <p:childTnLst>
                                    <p:set>
                                      <p:cBhvr>
                                        <p:cTn id="55" dur="1" fill="hold">
                                          <p:stCondLst>
                                            <p:cond delay="0"/>
                                          </p:stCondLst>
                                        </p:cTn>
                                        <p:tgtEl>
                                          <p:spTgt spid="68"/>
                                        </p:tgtEl>
                                        <p:attrNameLst>
                                          <p:attrName>style.visibility</p:attrName>
                                        </p:attrNameLst>
                                      </p:cBhvr>
                                      <p:to>
                                        <p:strVal val="visible"/>
                                      </p:to>
                                    </p:set>
                                    <p:animEffect transition="in" filter="fade">
                                      <p:cBhvr>
                                        <p:cTn id="56" dur="800"/>
                                        <p:tgtEl>
                                          <p:spTgt spid="68"/>
                                        </p:tgtEl>
                                      </p:cBhvr>
                                    </p:animEffect>
                                    <p:anim calcmode="lin" valueType="num">
                                      <p:cBhvr>
                                        <p:cTn id="57" dur="800" fill="hold"/>
                                        <p:tgtEl>
                                          <p:spTgt spid="68"/>
                                        </p:tgtEl>
                                        <p:attrNameLst>
                                          <p:attrName>ppt_x</p:attrName>
                                        </p:attrNameLst>
                                      </p:cBhvr>
                                      <p:tavLst>
                                        <p:tav tm="0">
                                          <p:val>
                                            <p:strVal val="#ppt_x"/>
                                          </p:val>
                                        </p:tav>
                                        <p:tav tm="100000">
                                          <p:val>
                                            <p:strVal val="#ppt_x"/>
                                          </p:val>
                                        </p:tav>
                                      </p:tavLst>
                                    </p:anim>
                                    <p:anim calcmode="lin" valueType="num">
                                      <p:cBhvr>
                                        <p:cTn id="58" dur="720" decel="100000" fill="hold"/>
                                        <p:tgtEl>
                                          <p:spTgt spid="68"/>
                                        </p:tgtEl>
                                        <p:attrNameLst>
                                          <p:attrName>ppt_y</p:attrName>
                                        </p:attrNameLst>
                                      </p:cBhvr>
                                      <p:tavLst>
                                        <p:tav tm="0">
                                          <p:val>
                                            <p:strVal val="#ppt_y+1"/>
                                          </p:val>
                                        </p:tav>
                                        <p:tav tm="100000">
                                          <p:val>
                                            <p:strVal val="#ppt_y-.03"/>
                                          </p:val>
                                        </p:tav>
                                      </p:tavLst>
                                    </p:anim>
                                    <p:anim calcmode="lin" valueType="num">
                                      <p:cBhvr>
                                        <p:cTn id="59" dur="80" accel="100000" fill="hold">
                                          <p:stCondLst>
                                            <p:cond delay="720"/>
                                          </p:stCondLst>
                                        </p:cTn>
                                        <p:tgtEl>
                                          <p:spTgt spid="68"/>
                                        </p:tgtEl>
                                        <p:attrNameLst>
                                          <p:attrName>ppt_y</p:attrName>
                                        </p:attrNameLst>
                                      </p:cBhvr>
                                      <p:tavLst>
                                        <p:tav tm="0">
                                          <p:val>
                                            <p:strVal val="#ppt_y-.03"/>
                                          </p:val>
                                        </p:tav>
                                        <p:tav tm="100000">
                                          <p:val>
                                            <p:strVal val="#ppt_y"/>
                                          </p:val>
                                        </p:tav>
                                      </p:tavLst>
                                    </p:anim>
                                  </p:childTnLst>
                                </p:cTn>
                              </p:par>
                              <p:par>
                                <p:cTn id="60" presetID="37" presetClass="entr" presetSubtype="0" fill="hold" nodeType="withEffect">
                                  <p:stCondLst>
                                    <p:cond delay="400"/>
                                  </p:stCondLst>
                                  <p:childTnLst>
                                    <p:set>
                                      <p:cBhvr>
                                        <p:cTn id="61" dur="1" fill="hold">
                                          <p:stCondLst>
                                            <p:cond delay="0"/>
                                          </p:stCondLst>
                                        </p:cTn>
                                        <p:tgtEl>
                                          <p:spTgt spid="71"/>
                                        </p:tgtEl>
                                        <p:attrNameLst>
                                          <p:attrName>style.visibility</p:attrName>
                                        </p:attrNameLst>
                                      </p:cBhvr>
                                      <p:to>
                                        <p:strVal val="visible"/>
                                      </p:to>
                                    </p:set>
                                    <p:animEffect transition="in" filter="fade">
                                      <p:cBhvr>
                                        <p:cTn id="62" dur="800"/>
                                        <p:tgtEl>
                                          <p:spTgt spid="71"/>
                                        </p:tgtEl>
                                      </p:cBhvr>
                                    </p:animEffect>
                                    <p:anim calcmode="lin" valueType="num">
                                      <p:cBhvr>
                                        <p:cTn id="63" dur="800" fill="hold"/>
                                        <p:tgtEl>
                                          <p:spTgt spid="71"/>
                                        </p:tgtEl>
                                        <p:attrNameLst>
                                          <p:attrName>ppt_x</p:attrName>
                                        </p:attrNameLst>
                                      </p:cBhvr>
                                      <p:tavLst>
                                        <p:tav tm="0">
                                          <p:val>
                                            <p:strVal val="#ppt_x"/>
                                          </p:val>
                                        </p:tav>
                                        <p:tav tm="100000">
                                          <p:val>
                                            <p:strVal val="#ppt_x"/>
                                          </p:val>
                                        </p:tav>
                                      </p:tavLst>
                                    </p:anim>
                                    <p:anim calcmode="lin" valueType="num">
                                      <p:cBhvr>
                                        <p:cTn id="64" dur="720" decel="100000" fill="hold"/>
                                        <p:tgtEl>
                                          <p:spTgt spid="71"/>
                                        </p:tgtEl>
                                        <p:attrNameLst>
                                          <p:attrName>ppt_y</p:attrName>
                                        </p:attrNameLst>
                                      </p:cBhvr>
                                      <p:tavLst>
                                        <p:tav tm="0">
                                          <p:val>
                                            <p:strVal val="#ppt_y+1"/>
                                          </p:val>
                                        </p:tav>
                                        <p:tav tm="100000">
                                          <p:val>
                                            <p:strVal val="#ppt_y-.03"/>
                                          </p:val>
                                        </p:tav>
                                      </p:tavLst>
                                    </p:anim>
                                    <p:anim calcmode="lin" valueType="num">
                                      <p:cBhvr>
                                        <p:cTn id="65" dur="80" accel="100000" fill="hold">
                                          <p:stCondLst>
                                            <p:cond delay="720"/>
                                          </p:stCondLst>
                                        </p:cTn>
                                        <p:tgtEl>
                                          <p:spTgt spid="71"/>
                                        </p:tgtEl>
                                        <p:attrNameLst>
                                          <p:attrName>ppt_y</p:attrName>
                                        </p:attrNameLst>
                                      </p:cBhvr>
                                      <p:tavLst>
                                        <p:tav tm="0">
                                          <p:val>
                                            <p:strVal val="#ppt_y-.03"/>
                                          </p:val>
                                        </p:tav>
                                        <p:tav tm="100000">
                                          <p:val>
                                            <p:strVal val="#ppt_y"/>
                                          </p:val>
                                        </p:tav>
                                      </p:tavLst>
                                    </p:anim>
                                  </p:childTnLst>
                                </p:cTn>
                              </p:par>
                              <p:par>
                                <p:cTn id="66" presetID="37" presetClass="entr" presetSubtype="0" fill="hold" nodeType="withEffect">
                                  <p:stCondLst>
                                    <p:cond delay="10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800"/>
                                        <p:tgtEl>
                                          <p:spTgt spid="51"/>
                                        </p:tgtEl>
                                      </p:cBhvr>
                                    </p:animEffect>
                                    <p:anim calcmode="lin" valueType="num">
                                      <p:cBhvr>
                                        <p:cTn id="69" dur="800" fill="hold"/>
                                        <p:tgtEl>
                                          <p:spTgt spid="51"/>
                                        </p:tgtEl>
                                        <p:attrNameLst>
                                          <p:attrName>ppt_x</p:attrName>
                                        </p:attrNameLst>
                                      </p:cBhvr>
                                      <p:tavLst>
                                        <p:tav tm="0">
                                          <p:val>
                                            <p:strVal val="#ppt_x"/>
                                          </p:val>
                                        </p:tav>
                                        <p:tav tm="100000">
                                          <p:val>
                                            <p:strVal val="#ppt_x"/>
                                          </p:val>
                                        </p:tav>
                                      </p:tavLst>
                                    </p:anim>
                                    <p:anim calcmode="lin" valueType="num">
                                      <p:cBhvr>
                                        <p:cTn id="70" dur="720" decel="100000" fill="hold"/>
                                        <p:tgtEl>
                                          <p:spTgt spid="51"/>
                                        </p:tgtEl>
                                        <p:attrNameLst>
                                          <p:attrName>ppt_y</p:attrName>
                                        </p:attrNameLst>
                                      </p:cBhvr>
                                      <p:tavLst>
                                        <p:tav tm="0">
                                          <p:val>
                                            <p:strVal val="#ppt_y+1"/>
                                          </p:val>
                                        </p:tav>
                                        <p:tav tm="100000">
                                          <p:val>
                                            <p:strVal val="#ppt_y-.03"/>
                                          </p:val>
                                        </p:tav>
                                      </p:tavLst>
                                    </p:anim>
                                    <p:anim calcmode="lin" valueType="num">
                                      <p:cBhvr>
                                        <p:cTn id="71" dur="80" accel="100000" fill="hold">
                                          <p:stCondLst>
                                            <p:cond delay="720"/>
                                          </p:stCondLst>
                                        </p:cTn>
                                        <p:tgtEl>
                                          <p:spTgt spid="51"/>
                                        </p:tgtEl>
                                        <p:attrNameLst>
                                          <p:attrName>ppt_y</p:attrName>
                                        </p:attrNameLst>
                                      </p:cBhvr>
                                      <p:tavLst>
                                        <p:tav tm="0">
                                          <p:val>
                                            <p:strVal val="#ppt_y-.03"/>
                                          </p:val>
                                        </p:tav>
                                        <p:tav tm="100000">
                                          <p:val>
                                            <p:strVal val="#ppt_y"/>
                                          </p:val>
                                        </p:tav>
                                      </p:tavLst>
                                    </p:anim>
                                  </p:childTnLst>
                                </p:cTn>
                              </p:par>
                              <p:par>
                                <p:cTn id="72" presetID="37" presetClass="entr" presetSubtype="0" fill="hold" nodeType="withEffect">
                                  <p:stCondLst>
                                    <p:cond delay="300"/>
                                  </p:stCondLst>
                                  <p:childTnLst>
                                    <p:set>
                                      <p:cBhvr>
                                        <p:cTn id="73" dur="1" fill="hold">
                                          <p:stCondLst>
                                            <p:cond delay="0"/>
                                          </p:stCondLst>
                                        </p:cTn>
                                        <p:tgtEl>
                                          <p:spTgt spid="52"/>
                                        </p:tgtEl>
                                        <p:attrNameLst>
                                          <p:attrName>style.visibility</p:attrName>
                                        </p:attrNameLst>
                                      </p:cBhvr>
                                      <p:to>
                                        <p:strVal val="visible"/>
                                      </p:to>
                                    </p:set>
                                    <p:animEffect transition="in" filter="fade">
                                      <p:cBhvr>
                                        <p:cTn id="74" dur="800"/>
                                        <p:tgtEl>
                                          <p:spTgt spid="52"/>
                                        </p:tgtEl>
                                      </p:cBhvr>
                                    </p:animEffect>
                                    <p:anim calcmode="lin" valueType="num">
                                      <p:cBhvr>
                                        <p:cTn id="75" dur="800" fill="hold"/>
                                        <p:tgtEl>
                                          <p:spTgt spid="52"/>
                                        </p:tgtEl>
                                        <p:attrNameLst>
                                          <p:attrName>ppt_x</p:attrName>
                                        </p:attrNameLst>
                                      </p:cBhvr>
                                      <p:tavLst>
                                        <p:tav tm="0">
                                          <p:val>
                                            <p:strVal val="#ppt_x"/>
                                          </p:val>
                                        </p:tav>
                                        <p:tav tm="100000">
                                          <p:val>
                                            <p:strVal val="#ppt_x"/>
                                          </p:val>
                                        </p:tav>
                                      </p:tavLst>
                                    </p:anim>
                                    <p:anim calcmode="lin" valueType="num">
                                      <p:cBhvr>
                                        <p:cTn id="76" dur="720" decel="100000" fill="hold"/>
                                        <p:tgtEl>
                                          <p:spTgt spid="52"/>
                                        </p:tgtEl>
                                        <p:attrNameLst>
                                          <p:attrName>ppt_y</p:attrName>
                                        </p:attrNameLst>
                                      </p:cBhvr>
                                      <p:tavLst>
                                        <p:tav tm="0">
                                          <p:val>
                                            <p:strVal val="#ppt_y+1"/>
                                          </p:val>
                                        </p:tav>
                                        <p:tav tm="100000">
                                          <p:val>
                                            <p:strVal val="#ppt_y-.03"/>
                                          </p:val>
                                        </p:tav>
                                      </p:tavLst>
                                    </p:anim>
                                    <p:anim calcmode="lin" valueType="num">
                                      <p:cBhvr>
                                        <p:cTn id="77" dur="80" accel="100000" fill="hold">
                                          <p:stCondLst>
                                            <p:cond delay="720"/>
                                          </p:stCondLst>
                                        </p:cTn>
                                        <p:tgtEl>
                                          <p:spTgt spid="52"/>
                                        </p:tgtEl>
                                        <p:attrNameLst>
                                          <p:attrName>ppt_y</p:attrName>
                                        </p:attrNameLst>
                                      </p:cBhvr>
                                      <p:tavLst>
                                        <p:tav tm="0">
                                          <p:val>
                                            <p:strVal val="#ppt_y-.03"/>
                                          </p:val>
                                        </p:tav>
                                        <p:tav tm="100000">
                                          <p:val>
                                            <p:strVal val="#ppt_y"/>
                                          </p:val>
                                        </p:tav>
                                      </p:tavLst>
                                    </p:anim>
                                  </p:childTnLst>
                                </p:cTn>
                              </p:par>
                              <p:par>
                                <p:cTn id="78" presetID="37" presetClass="entr" presetSubtype="0" fill="hold" nodeType="withEffect">
                                  <p:stCondLst>
                                    <p:cond delay="200"/>
                                  </p:stCondLst>
                                  <p:childTnLst>
                                    <p:set>
                                      <p:cBhvr>
                                        <p:cTn id="79" dur="1" fill="hold">
                                          <p:stCondLst>
                                            <p:cond delay="0"/>
                                          </p:stCondLst>
                                        </p:cTn>
                                        <p:tgtEl>
                                          <p:spTgt spid="70"/>
                                        </p:tgtEl>
                                        <p:attrNameLst>
                                          <p:attrName>style.visibility</p:attrName>
                                        </p:attrNameLst>
                                      </p:cBhvr>
                                      <p:to>
                                        <p:strVal val="visible"/>
                                      </p:to>
                                    </p:set>
                                    <p:animEffect transition="in" filter="fade">
                                      <p:cBhvr>
                                        <p:cTn id="80" dur="800"/>
                                        <p:tgtEl>
                                          <p:spTgt spid="70"/>
                                        </p:tgtEl>
                                      </p:cBhvr>
                                    </p:animEffect>
                                    <p:anim calcmode="lin" valueType="num">
                                      <p:cBhvr>
                                        <p:cTn id="81" dur="800" fill="hold"/>
                                        <p:tgtEl>
                                          <p:spTgt spid="70"/>
                                        </p:tgtEl>
                                        <p:attrNameLst>
                                          <p:attrName>ppt_x</p:attrName>
                                        </p:attrNameLst>
                                      </p:cBhvr>
                                      <p:tavLst>
                                        <p:tav tm="0">
                                          <p:val>
                                            <p:strVal val="#ppt_x"/>
                                          </p:val>
                                        </p:tav>
                                        <p:tav tm="100000">
                                          <p:val>
                                            <p:strVal val="#ppt_x"/>
                                          </p:val>
                                        </p:tav>
                                      </p:tavLst>
                                    </p:anim>
                                    <p:anim calcmode="lin" valueType="num">
                                      <p:cBhvr>
                                        <p:cTn id="82" dur="720" decel="100000" fill="hold"/>
                                        <p:tgtEl>
                                          <p:spTgt spid="70"/>
                                        </p:tgtEl>
                                        <p:attrNameLst>
                                          <p:attrName>ppt_y</p:attrName>
                                        </p:attrNameLst>
                                      </p:cBhvr>
                                      <p:tavLst>
                                        <p:tav tm="0">
                                          <p:val>
                                            <p:strVal val="#ppt_y+1"/>
                                          </p:val>
                                        </p:tav>
                                        <p:tav tm="100000">
                                          <p:val>
                                            <p:strVal val="#ppt_y-.03"/>
                                          </p:val>
                                        </p:tav>
                                      </p:tavLst>
                                    </p:anim>
                                    <p:anim calcmode="lin" valueType="num">
                                      <p:cBhvr>
                                        <p:cTn id="83" dur="80" accel="100000" fill="hold">
                                          <p:stCondLst>
                                            <p:cond delay="720"/>
                                          </p:stCondLst>
                                        </p:cTn>
                                        <p:tgtEl>
                                          <p:spTgt spid="70"/>
                                        </p:tgtEl>
                                        <p:attrNameLst>
                                          <p:attrName>ppt_y</p:attrName>
                                        </p:attrNameLst>
                                      </p:cBhvr>
                                      <p:tavLst>
                                        <p:tav tm="0">
                                          <p:val>
                                            <p:strVal val="#ppt_y-.03"/>
                                          </p:val>
                                        </p:tav>
                                        <p:tav tm="100000">
                                          <p:val>
                                            <p:strVal val="#ppt_y"/>
                                          </p:val>
                                        </p:tav>
                                      </p:tavLst>
                                    </p:anim>
                                  </p:childTnLst>
                                </p:cTn>
                              </p:par>
                              <p:par>
                                <p:cTn id="84" presetID="8" presetClass="emph" presetSubtype="0" repeatCount="indefinite" fill="hold" nodeType="withEffect">
                                  <p:stCondLst>
                                    <p:cond delay="0"/>
                                  </p:stCondLst>
                                  <p:endCondLst>
                                    <p:cond evt="onNext" delay="0">
                                      <p:tgtEl>
                                        <p:sldTgt/>
                                      </p:tgtEl>
                                    </p:cond>
                                  </p:endCondLst>
                                  <p:childTnLst>
                                    <p:animRot by="21600000">
                                      <p:cBhvr>
                                        <p:cTn id="85" dur="2000" fill="hold"/>
                                        <p:tgtEl>
                                          <p:spTgt spid="67"/>
                                        </p:tgtEl>
                                        <p:attrNameLst>
                                          <p:attrName>r</p:attrName>
                                        </p:attrNameLst>
                                      </p:cBhvr>
                                    </p:animRot>
                                  </p:childTnLst>
                                </p:cTn>
                              </p:par>
                              <p:par>
                                <p:cTn id="86" presetID="8" presetClass="emph" presetSubtype="0" repeatCount="indefinite" fill="hold" nodeType="withEffect">
                                  <p:stCondLst>
                                    <p:cond delay="0"/>
                                  </p:stCondLst>
                                  <p:endCondLst>
                                    <p:cond evt="onNext" delay="0">
                                      <p:tgtEl>
                                        <p:sldTgt/>
                                      </p:tgtEl>
                                    </p:cond>
                                  </p:endCondLst>
                                  <p:childTnLst>
                                    <p:animRot by="21600000">
                                      <p:cBhvr>
                                        <p:cTn id="87" dur="2000" fill="hold"/>
                                        <p:tgtEl>
                                          <p:spTgt spid="68"/>
                                        </p:tgtEl>
                                        <p:attrNameLst>
                                          <p:attrName>r</p:attrName>
                                        </p:attrNameLst>
                                      </p:cBhvr>
                                    </p:animRot>
                                  </p:childTnLst>
                                </p:cTn>
                              </p:par>
                              <p:par>
                                <p:cTn id="88" presetID="50" presetClass="entr" presetSubtype="0" decel="100000" fill="hold" grpId="0" nodeType="withEffect">
                                  <p:stCondLst>
                                    <p:cond delay="100"/>
                                  </p:stCondLst>
                                  <p:childTnLst>
                                    <p:set>
                                      <p:cBhvr>
                                        <p:cTn id="89" dur="1" fill="hold">
                                          <p:stCondLst>
                                            <p:cond delay="0"/>
                                          </p:stCondLst>
                                        </p:cTn>
                                        <p:tgtEl>
                                          <p:spTgt spid="63"/>
                                        </p:tgtEl>
                                        <p:attrNameLst>
                                          <p:attrName>style.visibility</p:attrName>
                                        </p:attrNameLst>
                                      </p:cBhvr>
                                      <p:to>
                                        <p:strVal val="visible"/>
                                      </p:to>
                                    </p:set>
                                    <p:anim calcmode="lin" valueType="num">
                                      <p:cBhvr>
                                        <p:cTn id="90" dur="300" fill="hold"/>
                                        <p:tgtEl>
                                          <p:spTgt spid="63"/>
                                        </p:tgtEl>
                                        <p:attrNameLst>
                                          <p:attrName>ppt_w</p:attrName>
                                        </p:attrNameLst>
                                      </p:cBhvr>
                                      <p:tavLst>
                                        <p:tav tm="0">
                                          <p:val>
                                            <p:strVal val="#ppt_w+.3"/>
                                          </p:val>
                                        </p:tav>
                                        <p:tav tm="100000">
                                          <p:val>
                                            <p:strVal val="#ppt_w"/>
                                          </p:val>
                                        </p:tav>
                                      </p:tavLst>
                                    </p:anim>
                                    <p:anim calcmode="lin" valueType="num">
                                      <p:cBhvr>
                                        <p:cTn id="91" dur="300" fill="hold"/>
                                        <p:tgtEl>
                                          <p:spTgt spid="63"/>
                                        </p:tgtEl>
                                        <p:attrNameLst>
                                          <p:attrName>ppt_h</p:attrName>
                                        </p:attrNameLst>
                                      </p:cBhvr>
                                      <p:tavLst>
                                        <p:tav tm="0">
                                          <p:val>
                                            <p:strVal val="#ppt_h"/>
                                          </p:val>
                                        </p:tav>
                                        <p:tav tm="100000">
                                          <p:val>
                                            <p:strVal val="#ppt_h"/>
                                          </p:val>
                                        </p:tav>
                                      </p:tavLst>
                                    </p:anim>
                                    <p:animEffect transition="in" filter="fade">
                                      <p:cBhvr>
                                        <p:cTn id="92" dur="300"/>
                                        <p:tgtEl>
                                          <p:spTgt spid="63"/>
                                        </p:tgtEl>
                                      </p:cBhvr>
                                    </p:animEffect>
                                  </p:childTnLst>
                                </p:cTn>
                              </p:par>
                              <p:par>
                                <p:cTn id="93" presetID="50" presetClass="entr" presetSubtype="0" decel="100000" fill="hold" grpId="0" nodeType="withEffect">
                                  <p:stCondLst>
                                    <p:cond delay="100"/>
                                  </p:stCondLst>
                                  <p:childTnLst>
                                    <p:set>
                                      <p:cBhvr>
                                        <p:cTn id="94" dur="1" fill="hold">
                                          <p:stCondLst>
                                            <p:cond delay="0"/>
                                          </p:stCondLst>
                                        </p:cTn>
                                        <p:tgtEl>
                                          <p:spTgt spid="79"/>
                                        </p:tgtEl>
                                        <p:attrNameLst>
                                          <p:attrName>style.visibility</p:attrName>
                                        </p:attrNameLst>
                                      </p:cBhvr>
                                      <p:to>
                                        <p:strVal val="visible"/>
                                      </p:to>
                                    </p:set>
                                    <p:anim calcmode="lin" valueType="num">
                                      <p:cBhvr>
                                        <p:cTn id="95" dur="300" fill="hold"/>
                                        <p:tgtEl>
                                          <p:spTgt spid="79"/>
                                        </p:tgtEl>
                                        <p:attrNameLst>
                                          <p:attrName>ppt_w</p:attrName>
                                        </p:attrNameLst>
                                      </p:cBhvr>
                                      <p:tavLst>
                                        <p:tav tm="0">
                                          <p:val>
                                            <p:strVal val="#ppt_w+.3"/>
                                          </p:val>
                                        </p:tav>
                                        <p:tav tm="100000">
                                          <p:val>
                                            <p:strVal val="#ppt_w"/>
                                          </p:val>
                                        </p:tav>
                                      </p:tavLst>
                                    </p:anim>
                                    <p:anim calcmode="lin" valueType="num">
                                      <p:cBhvr>
                                        <p:cTn id="96" dur="300" fill="hold"/>
                                        <p:tgtEl>
                                          <p:spTgt spid="79"/>
                                        </p:tgtEl>
                                        <p:attrNameLst>
                                          <p:attrName>ppt_h</p:attrName>
                                        </p:attrNameLst>
                                      </p:cBhvr>
                                      <p:tavLst>
                                        <p:tav tm="0">
                                          <p:val>
                                            <p:strVal val="#ppt_h"/>
                                          </p:val>
                                        </p:tav>
                                        <p:tav tm="100000">
                                          <p:val>
                                            <p:strVal val="#ppt_h"/>
                                          </p:val>
                                        </p:tav>
                                      </p:tavLst>
                                    </p:anim>
                                    <p:animEffect transition="in" filter="fade">
                                      <p:cBhvr>
                                        <p:cTn id="97" dur="300"/>
                                        <p:tgtEl>
                                          <p:spTgt spid="79"/>
                                        </p:tgtEl>
                                      </p:cBhvr>
                                    </p:animEffect>
                                  </p:childTnLst>
                                </p:cTn>
                              </p:par>
                              <p:par>
                                <p:cTn id="98" presetID="22" presetClass="entr" presetSubtype="4" fill="hold" grpId="0" nodeType="withEffect">
                                  <p:stCondLst>
                                    <p:cond delay="200"/>
                                  </p:stCondLst>
                                  <p:childTnLst>
                                    <p:set>
                                      <p:cBhvr>
                                        <p:cTn id="99" dur="1" fill="hold">
                                          <p:stCondLst>
                                            <p:cond delay="0"/>
                                          </p:stCondLst>
                                        </p:cTn>
                                        <p:tgtEl>
                                          <p:spTgt spid="37"/>
                                        </p:tgtEl>
                                        <p:attrNameLst>
                                          <p:attrName>style.visibility</p:attrName>
                                        </p:attrNameLst>
                                      </p:cBhvr>
                                      <p:to>
                                        <p:strVal val="visible"/>
                                      </p:to>
                                    </p:set>
                                    <p:animEffect transition="in" filter="wipe(down)">
                                      <p:cBhvr>
                                        <p:cTn id="100" dur="500"/>
                                        <p:tgtEl>
                                          <p:spTgt spid="37"/>
                                        </p:tgtEl>
                                      </p:cBhvr>
                                    </p:animEffect>
                                  </p:childTnLst>
                                </p:cTn>
                              </p:par>
                              <p:par>
                                <p:cTn id="101" presetID="37" presetClass="entr" presetSubtype="0" fill="hold" nodeType="withEffect">
                                  <p:stCondLst>
                                    <p:cond delay="100"/>
                                  </p:stCondLst>
                                  <p:childTnLst>
                                    <p:set>
                                      <p:cBhvr>
                                        <p:cTn id="102" dur="1" fill="hold">
                                          <p:stCondLst>
                                            <p:cond delay="0"/>
                                          </p:stCondLst>
                                        </p:cTn>
                                        <p:tgtEl>
                                          <p:spTgt spid="39"/>
                                        </p:tgtEl>
                                        <p:attrNameLst>
                                          <p:attrName>style.visibility</p:attrName>
                                        </p:attrNameLst>
                                      </p:cBhvr>
                                      <p:to>
                                        <p:strVal val="visible"/>
                                      </p:to>
                                    </p:set>
                                    <p:animEffect transition="in" filter="fade">
                                      <p:cBhvr>
                                        <p:cTn id="103" dur="800"/>
                                        <p:tgtEl>
                                          <p:spTgt spid="39"/>
                                        </p:tgtEl>
                                      </p:cBhvr>
                                    </p:animEffect>
                                    <p:anim calcmode="lin" valueType="num">
                                      <p:cBhvr>
                                        <p:cTn id="104" dur="800" fill="hold"/>
                                        <p:tgtEl>
                                          <p:spTgt spid="39"/>
                                        </p:tgtEl>
                                        <p:attrNameLst>
                                          <p:attrName>ppt_x</p:attrName>
                                        </p:attrNameLst>
                                      </p:cBhvr>
                                      <p:tavLst>
                                        <p:tav tm="0">
                                          <p:val>
                                            <p:strVal val="#ppt_x"/>
                                          </p:val>
                                        </p:tav>
                                        <p:tav tm="100000">
                                          <p:val>
                                            <p:strVal val="#ppt_x"/>
                                          </p:val>
                                        </p:tav>
                                      </p:tavLst>
                                    </p:anim>
                                    <p:anim calcmode="lin" valueType="num">
                                      <p:cBhvr>
                                        <p:cTn id="105" dur="720" decel="100000" fill="hold"/>
                                        <p:tgtEl>
                                          <p:spTgt spid="39"/>
                                        </p:tgtEl>
                                        <p:attrNameLst>
                                          <p:attrName>ppt_y</p:attrName>
                                        </p:attrNameLst>
                                      </p:cBhvr>
                                      <p:tavLst>
                                        <p:tav tm="0">
                                          <p:val>
                                            <p:strVal val="#ppt_y+1"/>
                                          </p:val>
                                        </p:tav>
                                        <p:tav tm="100000">
                                          <p:val>
                                            <p:strVal val="#ppt_y-.03"/>
                                          </p:val>
                                        </p:tav>
                                      </p:tavLst>
                                    </p:anim>
                                    <p:anim calcmode="lin" valueType="num">
                                      <p:cBhvr>
                                        <p:cTn id="106" dur="80" accel="100000" fill="hold">
                                          <p:stCondLst>
                                            <p:cond delay="720"/>
                                          </p:stCondLst>
                                        </p:cTn>
                                        <p:tgtEl>
                                          <p:spTgt spid="39"/>
                                        </p:tgtEl>
                                        <p:attrNameLst>
                                          <p:attrName>ppt_y</p:attrName>
                                        </p:attrNameLst>
                                      </p:cBhvr>
                                      <p:tavLst>
                                        <p:tav tm="0">
                                          <p:val>
                                            <p:strVal val="#ppt_y-.03"/>
                                          </p:val>
                                        </p:tav>
                                        <p:tav tm="100000">
                                          <p:val>
                                            <p:strVal val="#ppt_y"/>
                                          </p:val>
                                        </p:tav>
                                      </p:tavLst>
                                    </p:anim>
                                  </p:childTnLst>
                                </p:cTn>
                              </p:par>
                              <p:par>
                                <p:cTn id="107" presetID="37" presetClass="entr" presetSubtype="0" fill="hold" nodeType="withEffect">
                                  <p:stCondLst>
                                    <p:cond delay="30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800"/>
                                        <p:tgtEl>
                                          <p:spTgt spid="40"/>
                                        </p:tgtEl>
                                      </p:cBhvr>
                                    </p:animEffect>
                                    <p:anim calcmode="lin" valueType="num">
                                      <p:cBhvr>
                                        <p:cTn id="110" dur="800" fill="hold"/>
                                        <p:tgtEl>
                                          <p:spTgt spid="40"/>
                                        </p:tgtEl>
                                        <p:attrNameLst>
                                          <p:attrName>ppt_x</p:attrName>
                                        </p:attrNameLst>
                                      </p:cBhvr>
                                      <p:tavLst>
                                        <p:tav tm="0">
                                          <p:val>
                                            <p:strVal val="#ppt_x"/>
                                          </p:val>
                                        </p:tav>
                                        <p:tav tm="100000">
                                          <p:val>
                                            <p:strVal val="#ppt_x"/>
                                          </p:val>
                                        </p:tav>
                                      </p:tavLst>
                                    </p:anim>
                                    <p:anim calcmode="lin" valueType="num">
                                      <p:cBhvr>
                                        <p:cTn id="111" dur="720" decel="100000" fill="hold"/>
                                        <p:tgtEl>
                                          <p:spTgt spid="40"/>
                                        </p:tgtEl>
                                        <p:attrNameLst>
                                          <p:attrName>ppt_y</p:attrName>
                                        </p:attrNameLst>
                                      </p:cBhvr>
                                      <p:tavLst>
                                        <p:tav tm="0">
                                          <p:val>
                                            <p:strVal val="#ppt_y+1"/>
                                          </p:val>
                                        </p:tav>
                                        <p:tav tm="100000">
                                          <p:val>
                                            <p:strVal val="#ppt_y-.03"/>
                                          </p:val>
                                        </p:tav>
                                      </p:tavLst>
                                    </p:anim>
                                    <p:anim calcmode="lin" valueType="num">
                                      <p:cBhvr>
                                        <p:cTn id="112" dur="80" accel="100000" fill="hold">
                                          <p:stCondLst>
                                            <p:cond delay="720"/>
                                          </p:stCondLst>
                                        </p:cTn>
                                        <p:tgtEl>
                                          <p:spTgt spid="4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7" grpId="0" animBg="1"/>
      <p:bldP spid="48" grpId="0" animBg="1"/>
      <p:bldP spid="49" grpId="0" animBg="1"/>
      <p:bldP spid="50" grpId="0" animBg="1"/>
      <p:bldP spid="53" grpId="0" animBg="1"/>
      <p:bldP spid="54" grpId="0" animBg="1"/>
      <p:bldP spid="55" grpId="0" animBg="1"/>
      <p:bldP spid="56" grpId="0" animBg="1"/>
      <p:bldP spid="63" grpId="0"/>
      <p:bldP spid="79" grpId="0"/>
      <p:bldP spid="3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3" name="Text Box 11"/>
          <p:cNvSpPr txBox="1">
            <a:spLocks noChangeArrowheads="1"/>
          </p:cNvSpPr>
          <p:nvPr/>
        </p:nvSpPr>
        <p:spPr bwMode="auto">
          <a:xfrm>
            <a:off x="511909" y="2565400"/>
            <a:ext cx="10988431" cy="2970044"/>
          </a:xfrm>
          <a:prstGeom prst="rect">
            <a:avLst/>
          </a:prstGeom>
          <a:solidFill>
            <a:schemeClr val="accent3">
              <a:lumMod val="40000"/>
              <a:lumOff val="60000"/>
            </a:schemeClr>
          </a:solidFill>
          <a:ln w="9525">
            <a:solidFill>
              <a:schemeClr val="bg1"/>
            </a:solidFill>
            <a:miter lim="800000"/>
            <a:headEnd/>
            <a:tailEnd/>
          </a:ln>
          <a:effectLst>
            <a:prstShdw prst="shdw17" dist="17961" dir="2700000">
              <a:schemeClr val="accent1">
                <a:gamma/>
                <a:shade val="60000"/>
                <a:invGamma/>
              </a:schemeClr>
            </a:prstShdw>
          </a:effectLst>
          <a:scene3d>
            <a:camera prst="orthographicFront"/>
            <a:lightRig rig="threePt" dir="t"/>
          </a:scene3d>
          <a:sp3d>
            <a:bevelT/>
          </a:sp3d>
        </p:spPr>
        <p:txBody>
          <a:bodyPr>
            <a:spAutoFit/>
          </a:bodyPr>
          <a:lstStyle/>
          <a:p>
            <a:pPr>
              <a:lnSpc>
                <a:spcPct val="170000"/>
              </a:lnSpc>
              <a:defRPr/>
            </a:pPr>
            <a:r>
              <a:rPr lang="zh-CN" altLang="en-US" sz="2200" b="0" dirty="0">
                <a:solidFill>
                  <a:srgbClr val="000000"/>
                </a:solidFill>
                <a:latin typeface="Times New Roman" pitchFamily="18" charset="0"/>
                <a:ea typeface="楷体_GB2312" pitchFamily="49" charset="-122"/>
              </a:rPr>
              <a:t>　　</a:t>
            </a:r>
            <a:r>
              <a:rPr lang="zh-CN" altLang="en-US" sz="2200" dirty="0">
                <a:solidFill>
                  <a:srgbClr val="000000"/>
                </a:solidFill>
                <a:latin typeface="+mn-ea"/>
                <a:ea typeface="+mn-ea"/>
              </a:rPr>
              <a:t>变动制造费用标准成本是工时用量标准与变动制造费用分配率标准之积。变动制造费用的工时用量标准可以直接沿用直接工人工时用量标准。</a:t>
            </a:r>
          </a:p>
          <a:p>
            <a:pPr>
              <a:lnSpc>
                <a:spcPct val="170000"/>
              </a:lnSpc>
              <a:defRPr/>
            </a:pPr>
            <a:r>
              <a:rPr lang="zh-CN" altLang="en-US" sz="2200" dirty="0">
                <a:solidFill>
                  <a:srgbClr val="000000"/>
                </a:solidFill>
                <a:latin typeface="+mn-ea"/>
                <a:ea typeface="+mn-ea"/>
              </a:rPr>
              <a:t>　　变动制造费用分配率标准是每消耗一个标准工时应发生的变动性制造费用，其计算公式为：</a:t>
            </a:r>
          </a:p>
          <a:p>
            <a:pPr algn="ctr">
              <a:lnSpc>
                <a:spcPct val="170000"/>
              </a:lnSpc>
              <a:defRPr/>
            </a:pPr>
            <a:r>
              <a:rPr lang="zh-CN" altLang="en-US" sz="2200" dirty="0">
                <a:solidFill>
                  <a:srgbClr val="000000"/>
                </a:solidFill>
                <a:latin typeface="+mn-ea"/>
                <a:ea typeface="+mn-ea"/>
              </a:rPr>
              <a:t>变动制造费用分配率标准 </a:t>
            </a:r>
            <a:r>
              <a:rPr lang="en-US" altLang="zh-CN" sz="2200" dirty="0">
                <a:solidFill>
                  <a:srgbClr val="000000"/>
                </a:solidFill>
                <a:latin typeface="+mn-ea"/>
                <a:ea typeface="+mn-ea"/>
              </a:rPr>
              <a:t>= </a:t>
            </a:r>
            <a:r>
              <a:rPr lang="zh-CN" altLang="en-US" sz="2200" dirty="0">
                <a:solidFill>
                  <a:srgbClr val="000000"/>
                </a:solidFill>
                <a:latin typeface="+mn-ea"/>
                <a:ea typeface="+mn-ea"/>
              </a:rPr>
              <a:t>变动制造费用预算总额</a:t>
            </a:r>
            <a:r>
              <a:rPr lang="en-US" altLang="zh-CN" sz="2200" dirty="0">
                <a:solidFill>
                  <a:srgbClr val="000000"/>
                </a:solidFill>
                <a:latin typeface="+mn-ea"/>
                <a:ea typeface="+mn-ea"/>
              </a:rPr>
              <a:t>/</a:t>
            </a:r>
            <a:r>
              <a:rPr lang="zh-CN" altLang="en-US" sz="2200" dirty="0">
                <a:solidFill>
                  <a:srgbClr val="000000"/>
                </a:solidFill>
                <a:latin typeface="+mn-ea"/>
                <a:ea typeface="+mn-ea"/>
              </a:rPr>
              <a:t>标准工时总数</a:t>
            </a:r>
            <a:endParaRPr lang="en-US" altLang="zh-CN" sz="2200" dirty="0">
              <a:solidFill>
                <a:srgbClr val="000000"/>
              </a:solidFill>
              <a:latin typeface="+mn-ea"/>
              <a:ea typeface="+mn-ea"/>
            </a:endParaRPr>
          </a:p>
        </p:txBody>
      </p:sp>
      <p:grpSp>
        <p:nvGrpSpPr>
          <p:cNvPr id="9" name="组合 8"/>
          <p:cNvGrpSpPr>
            <a:grpSpLocks/>
          </p:cNvGrpSpPr>
          <p:nvPr/>
        </p:nvGrpSpPr>
        <p:grpSpPr bwMode="auto">
          <a:xfrm>
            <a:off x="47328" y="807107"/>
            <a:ext cx="4149098" cy="822325"/>
            <a:chOff x="11113" y="950913"/>
            <a:chExt cx="5445943" cy="822325"/>
          </a:xfrm>
        </p:grpSpPr>
        <p:pic>
          <p:nvPicPr>
            <p:cNvPr id="10"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5" name="组合 8"/>
          <p:cNvGrpSpPr>
            <a:grpSpLocks/>
          </p:cNvGrpSpPr>
          <p:nvPr/>
        </p:nvGrpSpPr>
        <p:grpSpPr bwMode="auto">
          <a:xfrm>
            <a:off x="259537" y="1628803"/>
            <a:ext cx="3772305" cy="830997"/>
            <a:chOff x="416496" y="1196750"/>
            <a:chExt cx="2144688" cy="829731"/>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82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3.</a:t>
              </a:r>
              <a:r>
                <a:rPr lang="zh-CN" altLang="en-US" sz="2400" dirty="0">
                  <a:solidFill>
                    <a:schemeClr val="bg1"/>
                  </a:solidFill>
                  <a:latin typeface="黑体" pitchFamily="2" charset="-122"/>
                  <a:ea typeface="黑体" pitchFamily="2" charset="-122"/>
                </a:rPr>
                <a:t>变动制造费用标准成本</a:t>
              </a:r>
            </a:p>
          </p:txBody>
        </p:sp>
      </p:grpSp>
      <p:grpSp>
        <p:nvGrpSpPr>
          <p:cNvPr id="18" name="组合 17"/>
          <p:cNvGrpSpPr/>
          <p:nvPr/>
        </p:nvGrpSpPr>
        <p:grpSpPr>
          <a:xfrm>
            <a:off x="191357" y="92855"/>
            <a:ext cx="4402159"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spTree>
    <p:extLst>
      <p:ext uri="{BB962C8B-B14F-4D97-AF65-F5344CB8AC3E}">
        <p14:creationId xmlns:p14="http://schemas.microsoft.com/office/powerpoint/2010/main" val="17411327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nodeType="afterEffect">
                                  <p:stCondLst>
                                    <p:cond delay="0"/>
                                  </p:stCondLst>
                                  <p:childTnLst>
                                    <p:set>
                                      <p:cBhvr>
                                        <p:cTn id="6" dur="1" fill="hold">
                                          <p:stCondLst>
                                            <p:cond delay="0"/>
                                          </p:stCondLst>
                                        </p:cTn>
                                        <p:tgtEl>
                                          <p:spTgt spid="38923"/>
                                        </p:tgtEl>
                                        <p:attrNameLst>
                                          <p:attrName>style.visibility</p:attrName>
                                        </p:attrNameLst>
                                      </p:cBhvr>
                                      <p:to>
                                        <p:strVal val="visible"/>
                                      </p:to>
                                    </p:set>
                                    <p:animEffect transition="in" filter="plus(in)">
                                      <p:cBhvr>
                                        <p:cTn id="7" dur="1000"/>
                                        <p:tgtEl>
                                          <p:spTgt spid="38923"/>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p:cNvGrpSpPr>
          <p:nvPr/>
        </p:nvGrpSpPr>
        <p:grpSpPr bwMode="auto">
          <a:xfrm>
            <a:off x="47328" y="807107"/>
            <a:ext cx="4149098" cy="822325"/>
            <a:chOff x="11113" y="950913"/>
            <a:chExt cx="5445943" cy="822325"/>
          </a:xfrm>
        </p:grpSpPr>
        <p:pic>
          <p:nvPicPr>
            <p:cNvPr id="10"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5" name="组合 8"/>
          <p:cNvGrpSpPr>
            <a:grpSpLocks/>
          </p:cNvGrpSpPr>
          <p:nvPr/>
        </p:nvGrpSpPr>
        <p:grpSpPr bwMode="auto">
          <a:xfrm>
            <a:off x="259537" y="1628803"/>
            <a:ext cx="3772305" cy="830997"/>
            <a:chOff x="416496" y="1196750"/>
            <a:chExt cx="2144688" cy="829731"/>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82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3.</a:t>
              </a:r>
              <a:r>
                <a:rPr lang="zh-CN" altLang="en-US" sz="2400" dirty="0">
                  <a:solidFill>
                    <a:schemeClr val="bg1"/>
                  </a:solidFill>
                  <a:latin typeface="黑体" pitchFamily="2" charset="-122"/>
                  <a:ea typeface="黑体" pitchFamily="2" charset="-122"/>
                </a:rPr>
                <a:t>变动制造费用标准成本</a:t>
              </a:r>
            </a:p>
          </p:txBody>
        </p:sp>
      </p:grpSp>
      <p:grpSp>
        <p:nvGrpSpPr>
          <p:cNvPr id="18" name="组合 17"/>
          <p:cNvGrpSpPr/>
          <p:nvPr/>
        </p:nvGrpSpPr>
        <p:grpSpPr>
          <a:xfrm>
            <a:off x="191357" y="92855"/>
            <a:ext cx="4402159"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2" name="表格 11"/>
          <p:cNvGraphicFramePr/>
          <p:nvPr>
            <p:custDataLst>
              <p:tags r:id="rId1"/>
            </p:custDataLst>
            <p:extLst>
              <p:ext uri="{D42A27DB-BD31-4B8C-83A1-F6EECF244321}">
                <p14:modId xmlns:p14="http://schemas.microsoft.com/office/powerpoint/2010/main" val="3976126208"/>
              </p:ext>
            </p:extLst>
          </p:nvPr>
        </p:nvGraphicFramePr>
        <p:xfrm>
          <a:off x="911424" y="2276872"/>
          <a:ext cx="10718800" cy="4387071"/>
        </p:xfrm>
        <a:graphic>
          <a:graphicData uri="http://schemas.openxmlformats.org/drawingml/2006/table">
            <a:tbl>
              <a:tblPr firstRow="1" bandRow="1">
                <a:tableStyleId>{5940675A-B579-460E-94D1-54222C63F5DA}</a:tableStyleId>
              </a:tblPr>
              <a:tblGrid>
                <a:gridCol w="5314950">
                  <a:extLst>
                    <a:ext uri="{9D8B030D-6E8A-4147-A177-3AD203B41FA5}">
                      <a16:colId xmlns:a16="http://schemas.microsoft.com/office/drawing/2014/main" val="20000"/>
                    </a:ext>
                  </a:extLst>
                </a:gridCol>
                <a:gridCol w="2802890">
                  <a:extLst>
                    <a:ext uri="{9D8B030D-6E8A-4147-A177-3AD203B41FA5}">
                      <a16:colId xmlns:a16="http://schemas.microsoft.com/office/drawing/2014/main" val="20001"/>
                    </a:ext>
                  </a:extLst>
                </a:gridCol>
                <a:gridCol w="2600960">
                  <a:extLst>
                    <a:ext uri="{9D8B030D-6E8A-4147-A177-3AD203B41FA5}">
                      <a16:colId xmlns:a16="http://schemas.microsoft.com/office/drawing/2014/main" val="20002"/>
                    </a:ext>
                  </a:extLst>
                </a:gridCol>
              </a:tblGrid>
              <a:tr h="424969">
                <a:tc>
                  <a:txBody>
                    <a:bodyPr/>
                    <a:lstStyle/>
                    <a:p>
                      <a:pPr indent="0" algn="ctr">
                        <a:buNone/>
                      </a:pPr>
                      <a:r>
                        <a:rPr lang="en-US" sz="2000" b="1" dirty="0" err="1">
                          <a:latin typeface="黑体" pitchFamily="2" charset="-122"/>
                          <a:ea typeface="黑体" pitchFamily="2" charset="-122"/>
                          <a:cs typeface="宋体" panose="02010600030101010101" pitchFamily="2" charset="-122"/>
                        </a:rPr>
                        <a:t>成本项目</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latin typeface="黑体" pitchFamily="2" charset="-122"/>
                          <a:ea typeface="黑体" pitchFamily="2" charset="-122"/>
                          <a:cs typeface="宋体" panose="02010600030101010101" pitchFamily="2" charset="-122"/>
                        </a:rPr>
                        <a:t>第一车间</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err="1">
                          <a:latin typeface="黑体" pitchFamily="2" charset="-122"/>
                          <a:ea typeface="黑体" pitchFamily="2" charset="-122"/>
                          <a:cs typeface="宋体" panose="02010600030101010101" pitchFamily="2" charset="-122"/>
                        </a:rPr>
                        <a:t>第二车间</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0"/>
                  </a:ext>
                </a:extLst>
              </a:tr>
              <a:tr h="2233930">
                <a:tc>
                  <a:txBody>
                    <a:bodyPr/>
                    <a:lstStyle/>
                    <a:p>
                      <a:pPr indent="0">
                        <a:buNone/>
                      </a:pPr>
                      <a:r>
                        <a:rPr lang="en-US" sz="2000" b="1" dirty="0" err="1">
                          <a:latin typeface="黑体" pitchFamily="2" charset="-122"/>
                          <a:ea typeface="黑体" pitchFamily="2" charset="-122"/>
                          <a:cs typeface="宋体" panose="02010600030101010101" pitchFamily="2" charset="-122"/>
                        </a:rPr>
                        <a:t>变动制造费用预算（元</a:t>
                      </a:r>
                      <a:r>
                        <a:rPr lang="en-US" sz="2000" b="1" dirty="0">
                          <a:latin typeface="黑体" pitchFamily="2" charset="-122"/>
                          <a:ea typeface="黑体" pitchFamily="2" charset="-122"/>
                          <a:cs typeface="宋体" panose="02010600030101010101" pitchFamily="2" charset="-122"/>
                        </a:rPr>
                        <a:t>）：</a:t>
                      </a:r>
                    </a:p>
                    <a:p>
                      <a:pPr indent="0">
                        <a:buNone/>
                      </a:pPr>
                      <a:r>
                        <a:rPr lang="en-US" sz="2000" b="1" dirty="0" err="1">
                          <a:latin typeface="黑体" pitchFamily="2" charset="-122"/>
                          <a:ea typeface="黑体" pitchFamily="2" charset="-122"/>
                          <a:cs typeface="宋体" panose="02010600030101010101" pitchFamily="2" charset="-122"/>
                        </a:rPr>
                        <a:t>运输</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电力</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物料消耗</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间接人工</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其他</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合计</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endParaRPr lang="en-US" sz="2000" b="1" dirty="0">
                        <a:latin typeface="黑体" pitchFamily="2" charset="-122"/>
                        <a:ea typeface="黑体" pitchFamily="2" charset="-122"/>
                        <a:cs typeface="宋体" panose="02010600030101010101" pitchFamily="2" charset="-122"/>
                      </a:endParaRPr>
                    </a:p>
                    <a:p>
                      <a:pPr indent="0" algn="ctr">
                        <a:buNone/>
                      </a:pPr>
                      <a:r>
                        <a:rPr lang="en-US" sz="2000" b="1" dirty="0">
                          <a:latin typeface="黑体" pitchFamily="2" charset="-122"/>
                          <a:ea typeface="黑体" pitchFamily="2" charset="-122"/>
                          <a:cs typeface="宋体" panose="02010600030101010101" pitchFamily="2" charset="-122"/>
                        </a:rPr>
                        <a:t> 1 000</a:t>
                      </a:r>
                    </a:p>
                    <a:p>
                      <a:pPr indent="0" algn="ctr">
                        <a:buNone/>
                      </a:pPr>
                      <a:r>
                        <a:rPr lang="en-US" sz="2000" b="1" dirty="0">
                          <a:latin typeface="黑体" pitchFamily="2" charset="-122"/>
                          <a:ea typeface="黑体" pitchFamily="2" charset="-122"/>
                          <a:cs typeface="宋体" panose="02010600030101010101" pitchFamily="2" charset="-122"/>
                        </a:rPr>
                        <a:t>1 300</a:t>
                      </a:r>
                    </a:p>
                    <a:p>
                      <a:pPr indent="0" algn="ctr">
                        <a:buNone/>
                      </a:pPr>
                      <a:r>
                        <a:rPr lang="en-US" sz="2000" b="1" dirty="0">
                          <a:latin typeface="黑体" pitchFamily="2" charset="-122"/>
                          <a:ea typeface="黑体" pitchFamily="2" charset="-122"/>
                          <a:cs typeface="宋体" panose="02010600030101010101" pitchFamily="2" charset="-122"/>
                        </a:rPr>
                        <a:t>1 500</a:t>
                      </a:r>
                    </a:p>
                    <a:p>
                      <a:pPr indent="0" algn="ctr">
                        <a:buNone/>
                      </a:pPr>
                      <a:r>
                        <a:rPr lang="en-US" sz="2000" b="1" dirty="0">
                          <a:latin typeface="黑体" pitchFamily="2" charset="-122"/>
                          <a:ea typeface="黑体" pitchFamily="2" charset="-122"/>
                          <a:cs typeface="宋体" panose="02010600030101010101" pitchFamily="2" charset="-122"/>
                        </a:rPr>
                        <a:t>4 000</a:t>
                      </a:r>
                    </a:p>
                    <a:p>
                      <a:pPr indent="0" algn="ctr">
                        <a:buNone/>
                      </a:pPr>
                      <a:r>
                        <a:rPr lang="en-US" sz="2000" b="1" dirty="0">
                          <a:latin typeface="黑体" pitchFamily="2" charset="-122"/>
                          <a:ea typeface="黑体" pitchFamily="2" charset="-122"/>
                          <a:cs typeface="宋体" panose="02010600030101010101" pitchFamily="2" charset="-122"/>
                        </a:rPr>
                        <a:t>1 200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endParaRPr lang="en-US" sz="2000" b="1" dirty="0">
                        <a:latin typeface="黑体" pitchFamily="2" charset="-122"/>
                        <a:ea typeface="黑体" pitchFamily="2" charset="-122"/>
                        <a:cs typeface="宋体" panose="02010600030101010101" pitchFamily="2" charset="-122"/>
                      </a:endParaRPr>
                    </a:p>
                    <a:p>
                      <a:pPr indent="0" algn="ctr">
                        <a:buNone/>
                      </a:pPr>
                      <a:r>
                        <a:rPr lang="en-US" sz="2000" b="1" dirty="0">
                          <a:latin typeface="黑体" pitchFamily="2" charset="-122"/>
                          <a:ea typeface="黑体" pitchFamily="2" charset="-122"/>
                          <a:cs typeface="宋体" panose="02010600030101010101" pitchFamily="2" charset="-122"/>
                        </a:rPr>
                        <a:t> 1 500</a:t>
                      </a:r>
                    </a:p>
                    <a:p>
                      <a:pPr indent="0" algn="ctr">
                        <a:buNone/>
                      </a:pPr>
                      <a:r>
                        <a:rPr lang="en-US" sz="2000" b="1" dirty="0">
                          <a:latin typeface="黑体" pitchFamily="2" charset="-122"/>
                          <a:ea typeface="黑体" pitchFamily="2" charset="-122"/>
                          <a:cs typeface="宋体" panose="02010600030101010101" pitchFamily="2" charset="-122"/>
                        </a:rPr>
                        <a:t>1 800</a:t>
                      </a:r>
                    </a:p>
                    <a:p>
                      <a:pPr indent="0" algn="ctr">
                        <a:buNone/>
                      </a:pPr>
                      <a:r>
                        <a:rPr lang="en-US" sz="2000" b="1" dirty="0">
                          <a:latin typeface="黑体" pitchFamily="2" charset="-122"/>
                          <a:ea typeface="黑体" pitchFamily="2" charset="-122"/>
                          <a:cs typeface="宋体" panose="02010600030101010101" pitchFamily="2" charset="-122"/>
                        </a:rPr>
                        <a:t>1 600</a:t>
                      </a:r>
                    </a:p>
                    <a:p>
                      <a:pPr indent="0" algn="ctr">
                        <a:buNone/>
                      </a:pPr>
                      <a:r>
                        <a:rPr lang="en-US" sz="2000" b="1" dirty="0">
                          <a:latin typeface="黑体" pitchFamily="2" charset="-122"/>
                          <a:ea typeface="黑体" pitchFamily="2" charset="-122"/>
                          <a:cs typeface="宋体" panose="02010600030101010101" pitchFamily="2" charset="-122"/>
                        </a:rPr>
                        <a:t>4 800</a:t>
                      </a:r>
                    </a:p>
                    <a:p>
                      <a:pPr indent="0" algn="ctr">
                        <a:buNone/>
                      </a:pPr>
                      <a:r>
                        <a:rPr lang="en-US" sz="2000" b="1" dirty="0">
                          <a:latin typeface="黑体" pitchFamily="2" charset="-122"/>
                          <a:ea typeface="黑体" pitchFamily="2" charset="-122"/>
                          <a:cs typeface="宋体" panose="02010600030101010101" pitchFamily="2" charset="-122"/>
                        </a:rPr>
                        <a:t>1 100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934422">
                <a:tc>
                  <a:txBody>
                    <a:bodyPr/>
                    <a:lstStyle/>
                    <a:p>
                      <a:pPr indent="0">
                        <a:buNone/>
                      </a:pPr>
                      <a:r>
                        <a:rPr lang="en-US" sz="2000" b="1">
                          <a:latin typeface="黑体" pitchFamily="2" charset="-122"/>
                          <a:ea typeface="黑体" pitchFamily="2" charset="-122"/>
                          <a:cs typeface="宋体" panose="02010600030101010101" pitchFamily="2" charset="-122"/>
                        </a:rPr>
                        <a:t>生产量标准人工工时（小时）</a:t>
                      </a:r>
                    </a:p>
                    <a:p>
                      <a:pPr indent="0">
                        <a:buNone/>
                      </a:pPr>
                      <a:r>
                        <a:rPr lang="en-US" sz="2000" b="1">
                          <a:latin typeface="黑体" pitchFamily="2" charset="-122"/>
                          <a:ea typeface="黑体" pitchFamily="2" charset="-122"/>
                          <a:cs typeface="宋体" panose="02010600030101010101" pitchFamily="2" charset="-122"/>
                        </a:rPr>
                        <a:t>变动制造费用标准分配率</a:t>
                      </a:r>
                    </a:p>
                    <a:p>
                      <a:pPr indent="0">
                        <a:buNone/>
                      </a:pPr>
                      <a:r>
                        <a:rPr lang="en-US" sz="2000" b="1">
                          <a:latin typeface="黑体" pitchFamily="2" charset="-122"/>
                          <a:ea typeface="黑体" pitchFamily="2" charset="-122"/>
                          <a:cs typeface="宋体" panose="02010600030101010101" pitchFamily="2" charset="-122"/>
                        </a:rPr>
                        <a:t>单位产品直接人工标准工时（小时）</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3 600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p>
                    <a:p>
                      <a:pPr indent="0" algn="ctr">
                        <a:buNone/>
                      </a:pPr>
                      <a:r>
                        <a:rPr lang="en-US" sz="2000" b="1" dirty="0">
                          <a:latin typeface="黑体" pitchFamily="2" charset="-122"/>
                          <a:ea typeface="黑体" pitchFamily="2" charset="-122"/>
                          <a:cs typeface="宋体" panose="02010600030101010101" pitchFamily="2" charset="-122"/>
                        </a:rPr>
                        <a:t>2</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9 000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p>
                    <a:p>
                      <a:pPr indent="0" algn="ctr">
                        <a:buNone/>
                      </a:pPr>
                      <a:r>
                        <a:rPr lang="en-US" sz="2000" b="1" dirty="0">
                          <a:latin typeface="黑体" pitchFamily="2" charset="-122"/>
                          <a:ea typeface="黑体" pitchFamily="2" charset="-122"/>
                          <a:cs typeface="宋体" panose="02010600030101010101" pitchFamily="2" charset="-122"/>
                        </a:rPr>
                        <a:t>1</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2"/>
                  </a:ext>
                </a:extLst>
              </a:tr>
              <a:tr h="375920">
                <a:tc rowSpan="2">
                  <a:txBody>
                    <a:bodyPr/>
                    <a:lstStyle/>
                    <a:p>
                      <a:pPr indent="0" algn="ctr">
                        <a:buNone/>
                      </a:pPr>
                      <a:r>
                        <a:rPr lang="en-US" sz="2000" b="1">
                          <a:latin typeface="黑体" pitchFamily="2" charset="-122"/>
                          <a:ea typeface="黑体" pitchFamily="2" charset="-122"/>
                          <a:cs typeface="宋体" panose="02010600030101010101" pitchFamily="2" charset="-122"/>
                        </a:rPr>
                        <a:t>单位产品标准变动制造费用（元）</a:t>
                      </a:r>
                      <a:endParaRPr lang="en-US" altLang="en-US" sz="2000" b="1">
                        <a:latin typeface="黑体" pitchFamily="2" charset="-122"/>
                        <a:ea typeface="黑体"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41783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gridSpan="2">
                  <a:txBody>
                    <a:bodyPr/>
                    <a:lstStyle/>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hMerge="1">
                  <a:txBody>
                    <a:bodyPr/>
                    <a:lstStyle/>
                    <a:p>
                      <a:endParaRPr lang="zh-CN"/>
                    </a:p>
                  </a:txBody>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extLst>
                  <a:ext uri="{0D108BD9-81ED-4DB2-BD59-A6C34878D82A}">
                    <a16:rowId xmlns:a16="http://schemas.microsoft.com/office/drawing/2014/main" val="10004"/>
                  </a:ext>
                </a:extLst>
              </a:tr>
            </a:tbl>
          </a:graphicData>
        </a:graphic>
      </p:graphicFrame>
      <p:sp>
        <p:nvSpPr>
          <p:cNvPr id="14" name="文本框 1"/>
          <p:cNvSpPr txBox="1"/>
          <p:nvPr/>
        </p:nvSpPr>
        <p:spPr>
          <a:xfrm>
            <a:off x="4460611" y="1527175"/>
            <a:ext cx="6387917" cy="461665"/>
          </a:xfrm>
          <a:prstGeom prst="rect">
            <a:avLst/>
          </a:prstGeom>
          <a:noFill/>
          <a:ln w="9525">
            <a:noFill/>
          </a:ln>
        </p:spPr>
        <p:txBody>
          <a:bodyPr wrap="square">
            <a:spAutoFit/>
          </a:bodyPr>
          <a:lstStyle/>
          <a:p>
            <a:pPr marL="0" indent="0" algn="ctr"/>
            <a:r>
              <a:rPr lang="zh-CN" sz="2000" b="1" dirty="0">
                <a:solidFill>
                  <a:srgbClr val="C00000"/>
                </a:solidFill>
                <a:ea typeface="宋体" panose="02010600030101010101" pitchFamily="2" charset="-122"/>
                <a:cs typeface="Times New Roman" panose="02020603050405020304" pitchFamily="18" charset="0"/>
              </a:rPr>
              <a:t>  </a:t>
            </a:r>
            <a:r>
              <a:rPr lang="zh-CN" sz="2400" b="1" dirty="0">
                <a:latin typeface="黑体" pitchFamily="2" charset="-122"/>
                <a:ea typeface="黑体" pitchFamily="2" charset="-122"/>
                <a:cs typeface="Times New Roman" panose="02020603050405020304" pitchFamily="18" charset="0"/>
              </a:rPr>
              <a:t>威盛公司变动制造费用标准成本（甲产品</a:t>
            </a:r>
            <a:r>
              <a:rPr lang="zh-CN" sz="2000" b="1" dirty="0">
                <a:ea typeface="宋体" panose="02010600030101010101" pitchFamily="2" charset="-122"/>
                <a:cs typeface="Times New Roman" panose="02020603050405020304" pitchFamily="18" charset="0"/>
              </a:rPr>
              <a:t>）</a:t>
            </a:r>
            <a:endParaRPr lang="zh-CN" altLang="en-US" sz="2000" b="1" dirty="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455324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p:cNvGrpSpPr>
          <p:nvPr/>
        </p:nvGrpSpPr>
        <p:grpSpPr bwMode="auto">
          <a:xfrm>
            <a:off x="47328" y="807107"/>
            <a:ext cx="4149098" cy="822325"/>
            <a:chOff x="11113" y="950913"/>
            <a:chExt cx="5445943" cy="822325"/>
          </a:xfrm>
        </p:grpSpPr>
        <p:pic>
          <p:nvPicPr>
            <p:cNvPr id="10"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5" name="组合 8"/>
          <p:cNvGrpSpPr>
            <a:grpSpLocks/>
          </p:cNvGrpSpPr>
          <p:nvPr/>
        </p:nvGrpSpPr>
        <p:grpSpPr bwMode="auto">
          <a:xfrm>
            <a:off x="259537" y="1628803"/>
            <a:ext cx="3772305" cy="830997"/>
            <a:chOff x="416496" y="1196750"/>
            <a:chExt cx="2144688" cy="829731"/>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0"/>
              <a:ext cx="2088232" cy="82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3.</a:t>
              </a:r>
              <a:r>
                <a:rPr lang="zh-CN" altLang="en-US" sz="2400" dirty="0">
                  <a:solidFill>
                    <a:schemeClr val="bg1"/>
                  </a:solidFill>
                  <a:latin typeface="黑体" pitchFamily="2" charset="-122"/>
                  <a:ea typeface="黑体" pitchFamily="2" charset="-122"/>
                </a:rPr>
                <a:t>变动制造费用标准成本</a:t>
              </a:r>
            </a:p>
          </p:txBody>
        </p:sp>
      </p:grpSp>
      <p:grpSp>
        <p:nvGrpSpPr>
          <p:cNvPr id="18" name="组合 17"/>
          <p:cNvGrpSpPr/>
          <p:nvPr/>
        </p:nvGrpSpPr>
        <p:grpSpPr>
          <a:xfrm>
            <a:off x="191357" y="92855"/>
            <a:ext cx="4402159" cy="613803"/>
            <a:chOff x="1271464" y="2420888"/>
            <a:chExt cx="4392488" cy="613803"/>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0" name="TextBox 19"/>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2" name="表格 11"/>
          <p:cNvGraphicFramePr/>
          <p:nvPr>
            <p:custDataLst>
              <p:tags r:id="rId1"/>
            </p:custDataLst>
            <p:extLst>
              <p:ext uri="{D42A27DB-BD31-4B8C-83A1-F6EECF244321}">
                <p14:modId xmlns:p14="http://schemas.microsoft.com/office/powerpoint/2010/main" val="4085216202"/>
              </p:ext>
            </p:extLst>
          </p:nvPr>
        </p:nvGraphicFramePr>
        <p:xfrm>
          <a:off x="911424" y="2276872"/>
          <a:ext cx="10718800" cy="4387071"/>
        </p:xfrm>
        <a:graphic>
          <a:graphicData uri="http://schemas.openxmlformats.org/drawingml/2006/table">
            <a:tbl>
              <a:tblPr firstRow="1" bandRow="1">
                <a:tableStyleId>{5940675A-B579-460E-94D1-54222C63F5DA}</a:tableStyleId>
              </a:tblPr>
              <a:tblGrid>
                <a:gridCol w="5314950">
                  <a:extLst>
                    <a:ext uri="{9D8B030D-6E8A-4147-A177-3AD203B41FA5}">
                      <a16:colId xmlns:a16="http://schemas.microsoft.com/office/drawing/2014/main" val="20000"/>
                    </a:ext>
                  </a:extLst>
                </a:gridCol>
                <a:gridCol w="2802890">
                  <a:extLst>
                    <a:ext uri="{9D8B030D-6E8A-4147-A177-3AD203B41FA5}">
                      <a16:colId xmlns:a16="http://schemas.microsoft.com/office/drawing/2014/main" val="20001"/>
                    </a:ext>
                  </a:extLst>
                </a:gridCol>
                <a:gridCol w="2600960">
                  <a:extLst>
                    <a:ext uri="{9D8B030D-6E8A-4147-A177-3AD203B41FA5}">
                      <a16:colId xmlns:a16="http://schemas.microsoft.com/office/drawing/2014/main" val="20002"/>
                    </a:ext>
                  </a:extLst>
                </a:gridCol>
              </a:tblGrid>
              <a:tr h="424969">
                <a:tc>
                  <a:txBody>
                    <a:bodyPr/>
                    <a:lstStyle/>
                    <a:p>
                      <a:pPr indent="0" algn="ctr">
                        <a:buNone/>
                      </a:pPr>
                      <a:r>
                        <a:rPr lang="en-US" sz="2000" b="1" dirty="0" err="1">
                          <a:latin typeface="黑体" pitchFamily="2" charset="-122"/>
                          <a:ea typeface="黑体" pitchFamily="2" charset="-122"/>
                          <a:cs typeface="宋体" panose="02010600030101010101" pitchFamily="2" charset="-122"/>
                        </a:rPr>
                        <a:t>成本项目</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latin typeface="黑体" pitchFamily="2" charset="-122"/>
                          <a:ea typeface="黑体" pitchFamily="2" charset="-122"/>
                          <a:cs typeface="宋体" panose="02010600030101010101" pitchFamily="2" charset="-122"/>
                        </a:rPr>
                        <a:t>第一车间</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err="1">
                          <a:latin typeface="黑体" pitchFamily="2" charset="-122"/>
                          <a:ea typeface="黑体" pitchFamily="2" charset="-122"/>
                          <a:cs typeface="宋体" panose="02010600030101010101" pitchFamily="2" charset="-122"/>
                        </a:rPr>
                        <a:t>第二车间</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0"/>
                  </a:ext>
                </a:extLst>
              </a:tr>
              <a:tr h="2233930">
                <a:tc>
                  <a:txBody>
                    <a:bodyPr/>
                    <a:lstStyle/>
                    <a:p>
                      <a:pPr indent="0">
                        <a:buNone/>
                      </a:pPr>
                      <a:r>
                        <a:rPr lang="en-US" sz="2000" b="1" dirty="0" err="1">
                          <a:latin typeface="黑体" pitchFamily="2" charset="-122"/>
                          <a:ea typeface="黑体" pitchFamily="2" charset="-122"/>
                          <a:cs typeface="宋体" panose="02010600030101010101" pitchFamily="2" charset="-122"/>
                        </a:rPr>
                        <a:t>变动制造费用预算（元</a:t>
                      </a:r>
                      <a:r>
                        <a:rPr lang="en-US" sz="2000" b="1" dirty="0">
                          <a:latin typeface="黑体" pitchFamily="2" charset="-122"/>
                          <a:ea typeface="黑体" pitchFamily="2" charset="-122"/>
                          <a:cs typeface="宋体" panose="02010600030101010101" pitchFamily="2" charset="-122"/>
                        </a:rPr>
                        <a:t>）：</a:t>
                      </a:r>
                    </a:p>
                    <a:p>
                      <a:pPr indent="0">
                        <a:buNone/>
                      </a:pPr>
                      <a:r>
                        <a:rPr lang="en-US" sz="2000" b="1" dirty="0" err="1">
                          <a:latin typeface="黑体" pitchFamily="2" charset="-122"/>
                          <a:ea typeface="黑体" pitchFamily="2" charset="-122"/>
                          <a:cs typeface="宋体" panose="02010600030101010101" pitchFamily="2" charset="-122"/>
                        </a:rPr>
                        <a:t>运输</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电力</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物料消耗</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间接人工</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其他</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合计</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endParaRPr lang="en-US" sz="2000" b="1" dirty="0">
                        <a:latin typeface="黑体" pitchFamily="2" charset="-122"/>
                        <a:ea typeface="黑体" pitchFamily="2" charset="-122"/>
                        <a:cs typeface="宋体" panose="02010600030101010101" pitchFamily="2" charset="-122"/>
                      </a:endParaRPr>
                    </a:p>
                    <a:p>
                      <a:pPr indent="0" algn="ctr">
                        <a:buNone/>
                      </a:pPr>
                      <a:r>
                        <a:rPr lang="en-US" sz="2000" b="1" dirty="0">
                          <a:latin typeface="黑体" pitchFamily="2" charset="-122"/>
                          <a:ea typeface="黑体" pitchFamily="2" charset="-122"/>
                          <a:cs typeface="宋体" panose="02010600030101010101" pitchFamily="2" charset="-122"/>
                        </a:rPr>
                        <a:t> 1 000</a:t>
                      </a:r>
                    </a:p>
                    <a:p>
                      <a:pPr indent="0" algn="ctr">
                        <a:buNone/>
                      </a:pPr>
                      <a:r>
                        <a:rPr lang="en-US" sz="2000" b="1" dirty="0">
                          <a:latin typeface="黑体" pitchFamily="2" charset="-122"/>
                          <a:ea typeface="黑体" pitchFamily="2" charset="-122"/>
                          <a:cs typeface="宋体" panose="02010600030101010101" pitchFamily="2" charset="-122"/>
                        </a:rPr>
                        <a:t>1 300</a:t>
                      </a:r>
                    </a:p>
                    <a:p>
                      <a:pPr indent="0" algn="ctr">
                        <a:buNone/>
                      </a:pPr>
                      <a:r>
                        <a:rPr lang="en-US" sz="2000" b="1" dirty="0">
                          <a:latin typeface="黑体" pitchFamily="2" charset="-122"/>
                          <a:ea typeface="黑体" pitchFamily="2" charset="-122"/>
                          <a:cs typeface="宋体" panose="02010600030101010101" pitchFamily="2" charset="-122"/>
                        </a:rPr>
                        <a:t>1 500</a:t>
                      </a:r>
                    </a:p>
                    <a:p>
                      <a:pPr indent="0" algn="ctr">
                        <a:buNone/>
                      </a:pPr>
                      <a:r>
                        <a:rPr lang="en-US" sz="2000" b="1" dirty="0">
                          <a:latin typeface="黑体" pitchFamily="2" charset="-122"/>
                          <a:ea typeface="黑体" pitchFamily="2" charset="-122"/>
                          <a:cs typeface="宋体" panose="02010600030101010101" pitchFamily="2" charset="-122"/>
                        </a:rPr>
                        <a:t>4 000</a:t>
                      </a:r>
                    </a:p>
                    <a:p>
                      <a:pPr indent="0" algn="ctr">
                        <a:buNone/>
                      </a:pPr>
                      <a:r>
                        <a:rPr lang="en-US" sz="2000" b="1" dirty="0">
                          <a:latin typeface="黑体" pitchFamily="2" charset="-122"/>
                          <a:ea typeface="黑体" pitchFamily="2" charset="-122"/>
                          <a:cs typeface="宋体" panose="02010600030101010101" pitchFamily="2" charset="-122"/>
                        </a:rPr>
                        <a:t>1 200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9 000</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endParaRPr lang="en-US" sz="2000" b="1" dirty="0">
                        <a:latin typeface="黑体" pitchFamily="2" charset="-122"/>
                        <a:ea typeface="黑体" pitchFamily="2" charset="-122"/>
                        <a:cs typeface="宋体" panose="02010600030101010101" pitchFamily="2" charset="-122"/>
                      </a:endParaRPr>
                    </a:p>
                    <a:p>
                      <a:pPr indent="0" algn="ctr">
                        <a:buNone/>
                      </a:pPr>
                      <a:r>
                        <a:rPr lang="en-US" sz="2000" b="1" dirty="0">
                          <a:latin typeface="黑体" pitchFamily="2" charset="-122"/>
                          <a:ea typeface="黑体" pitchFamily="2" charset="-122"/>
                          <a:cs typeface="宋体" panose="02010600030101010101" pitchFamily="2" charset="-122"/>
                        </a:rPr>
                        <a:t> 1 500</a:t>
                      </a:r>
                    </a:p>
                    <a:p>
                      <a:pPr indent="0" algn="ctr">
                        <a:buNone/>
                      </a:pPr>
                      <a:r>
                        <a:rPr lang="en-US" sz="2000" b="1" dirty="0">
                          <a:latin typeface="黑体" pitchFamily="2" charset="-122"/>
                          <a:ea typeface="黑体" pitchFamily="2" charset="-122"/>
                          <a:cs typeface="宋体" panose="02010600030101010101" pitchFamily="2" charset="-122"/>
                        </a:rPr>
                        <a:t>1 800</a:t>
                      </a:r>
                    </a:p>
                    <a:p>
                      <a:pPr indent="0" algn="ctr">
                        <a:buNone/>
                      </a:pPr>
                      <a:r>
                        <a:rPr lang="en-US" sz="2000" b="1" dirty="0">
                          <a:latin typeface="黑体" pitchFamily="2" charset="-122"/>
                          <a:ea typeface="黑体" pitchFamily="2" charset="-122"/>
                          <a:cs typeface="宋体" panose="02010600030101010101" pitchFamily="2" charset="-122"/>
                        </a:rPr>
                        <a:t>1 600</a:t>
                      </a:r>
                    </a:p>
                    <a:p>
                      <a:pPr indent="0" algn="ctr">
                        <a:buNone/>
                      </a:pPr>
                      <a:r>
                        <a:rPr lang="en-US" sz="2000" b="1" dirty="0">
                          <a:latin typeface="黑体" pitchFamily="2" charset="-122"/>
                          <a:ea typeface="黑体" pitchFamily="2" charset="-122"/>
                          <a:cs typeface="宋体" panose="02010600030101010101" pitchFamily="2" charset="-122"/>
                        </a:rPr>
                        <a:t>4 800</a:t>
                      </a:r>
                    </a:p>
                    <a:p>
                      <a:pPr indent="0" algn="ctr">
                        <a:buNone/>
                      </a:pPr>
                      <a:r>
                        <a:rPr lang="en-US" sz="2000" b="1" dirty="0">
                          <a:latin typeface="黑体" pitchFamily="2" charset="-122"/>
                          <a:ea typeface="黑体" pitchFamily="2" charset="-122"/>
                          <a:cs typeface="宋体" panose="02010600030101010101" pitchFamily="2" charset="-122"/>
                        </a:rPr>
                        <a:t>1 100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10 800</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934422">
                <a:tc>
                  <a:txBody>
                    <a:bodyPr/>
                    <a:lstStyle/>
                    <a:p>
                      <a:pPr indent="0">
                        <a:buNone/>
                      </a:pPr>
                      <a:r>
                        <a:rPr lang="en-US" sz="2000" b="1">
                          <a:latin typeface="黑体" pitchFamily="2" charset="-122"/>
                          <a:ea typeface="黑体" pitchFamily="2" charset="-122"/>
                          <a:cs typeface="宋体" panose="02010600030101010101" pitchFamily="2" charset="-122"/>
                        </a:rPr>
                        <a:t>生产量标准人工工时（小时）</a:t>
                      </a:r>
                    </a:p>
                    <a:p>
                      <a:pPr indent="0">
                        <a:buNone/>
                      </a:pPr>
                      <a:r>
                        <a:rPr lang="en-US" sz="2000" b="1">
                          <a:latin typeface="黑体" pitchFamily="2" charset="-122"/>
                          <a:ea typeface="黑体" pitchFamily="2" charset="-122"/>
                          <a:cs typeface="宋体" panose="02010600030101010101" pitchFamily="2" charset="-122"/>
                        </a:rPr>
                        <a:t>变动制造费用标准分配率</a:t>
                      </a:r>
                    </a:p>
                    <a:p>
                      <a:pPr indent="0">
                        <a:buNone/>
                      </a:pPr>
                      <a:r>
                        <a:rPr lang="en-US" sz="2000" b="1">
                          <a:latin typeface="黑体" pitchFamily="2" charset="-122"/>
                          <a:ea typeface="黑体" pitchFamily="2" charset="-122"/>
                          <a:cs typeface="宋体" panose="02010600030101010101" pitchFamily="2" charset="-122"/>
                        </a:rPr>
                        <a:t>单位产品直接人工标准工时（小时）</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latin typeface="黑体" pitchFamily="2" charset="-122"/>
                          <a:ea typeface="黑体" pitchFamily="2" charset="-122"/>
                          <a:cs typeface="宋体" panose="02010600030101010101" pitchFamily="2" charset="-122"/>
                        </a:rPr>
                        <a:t>3 600</a:t>
                      </a:r>
                    </a:p>
                    <a:p>
                      <a:pPr indent="0" algn="ctr">
                        <a:buNone/>
                      </a:pPr>
                      <a:r>
                        <a:rPr lang="en-US" sz="2000" b="1">
                          <a:solidFill>
                            <a:srgbClr val="0000FF"/>
                          </a:solidFill>
                          <a:latin typeface="黑体" pitchFamily="2" charset="-122"/>
                          <a:ea typeface="黑体" pitchFamily="2" charset="-122"/>
                          <a:cs typeface="宋体" panose="02010600030101010101" pitchFamily="2" charset="-122"/>
                        </a:rPr>
                        <a:t>2.50</a:t>
                      </a:r>
                    </a:p>
                    <a:p>
                      <a:pPr indent="0" algn="ctr">
                        <a:buNone/>
                      </a:pPr>
                      <a:r>
                        <a:rPr lang="en-US" sz="2000" b="1">
                          <a:latin typeface="黑体" pitchFamily="2" charset="-122"/>
                          <a:ea typeface="黑体" pitchFamily="2" charset="-122"/>
                          <a:cs typeface="宋体" panose="02010600030101010101" pitchFamily="2" charset="-122"/>
                        </a:rPr>
                        <a:t>2</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9 000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1.20</a:t>
                      </a:r>
                    </a:p>
                    <a:p>
                      <a:pPr indent="0" algn="ctr">
                        <a:buNone/>
                      </a:pPr>
                      <a:r>
                        <a:rPr lang="en-US" sz="2000" b="1" dirty="0">
                          <a:latin typeface="黑体" pitchFamily="2" charset="-122"/>
                          <a:ea typeface="黑体" pitchFamily="2" charset="-122"/>
                          <a:cs typeface="宋体" panose="02010600030101010101" pitchFamily="2" charset="-122"/>
                        </a:rPr>
                        <a:t>1</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2"/>
                  </a:ext>
                </a:extLst>
              </a:tr>
              <a:tr h="375920">
                <a:tc rowSpan="2">
                  <a:txBody>
                    <a:bodyPr/>
                    <a:lstStyle/>
                    <a:p>
                      <a:pPr indent="0" algn="ctr">
                        <a:buNone/>
                      </a:pPr>
                      <a:r>
                        <a:rPr lang="en-US" sz="2000" b="1">
                          <a:latin typeface="黑体" pitchFamily="2" charset="-122"/>
                          <a:ea typeface="黑体" pitchFamily="2" charset="-122"/>
                          <a:cs typeface="宋体" panose="02010600030101010101" pitchFamily="2" charset="-122"/>
                        </a:rPr>
                        <a:t>单位产品标准变动制造费用（元）</a:t>
                      </a:r>
                      <a:endParaRPr lang="en-US" altLang="en-US" sz="2000" b="1">
                        <a:latin typeface="黑体" pitchFamily="2" charset="-122"/>
                        <a:ea typeface="黑体"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solidFill>
                            <a:srgbClr val="0000FF"/>
                          </a:solidFill>
                          <a:latin typeface="黑体" pitchFamily="2" charset="-122"/>
                          <a:ea typeface="黑体" pitchFamily="2" charset="-122"/>
                          <a:cs typeface="宋体" panose="02010600030101010101" pitchFamily="2" charset="-122"/>
                        </a:rPr>
                        <a:t>5.00</a:t>
                      </a:r>
                      <a:endParaRPr lang="en-US" altLang="en-US" sz="2000" b="1">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solidFill>
                            <a:srgbClr val="0000FF"/>
                          </a:solidFill>
                          <a:latin typeface="黑体" pitchFamily="2" charset="-122"/>
                          <a:ea typeface="黑体" pitchFamily="2" charset="-122"/>
                          <a:cs typeface="宋体" panose="02010600030101010101" pitchFamily="2" charset="-122"/>
                        </a:rPr>
                        <a:t>1.20</a:t>
                      </a: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41783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gridSpan="2">
                  <a:txBody>
                    <a:bodyPr/>
                    <a:lstStyle/>
                    <a:p>
                      <a:pPr indent="0" algn="ctr">
                        <a:buNone/>
                      </a:pPr>
                      <a:r>
                        <a:rPr lang="en-US" sz="2000" b="1" dirty="0">
                          <a:solidFill>
                            <a:srgbClr val="0000FF"/>
                          </a:solidFill>
                          <a:latin typeface="黑体" pitchFamily="2" charset="-122"/>
                          <a:ea typeface="黑体" pitchFamily="2" charset="-122"/>
                          <a:cs typeface="宋体" panose="02010600030101010101" pitchFamily="2" charset="-122"/>
                        </a:rPr>
                        <a:t>6.20</a:t>
                      </a: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hMerge="1">
                  <a:txBody>
                    <a:bodyPr/>
                    <a:lstStyle/>
                    <a:p>
                      <a:endParaRPr lang="zh-CN"/>
                    </a:p>
                  </a:txBody>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extLst>
                  <a:ext uri="{0D108BD9-81ED-4DB2-BD59-A6C34878D82A}">
                    <a16:rowId xmlns:a16="http://schemas.microsoft.com/office/drawing/2014/main" val="10004"/>
                  </a:ext>
                </a:extLst>
              </a:tr>
            </a:tbl>
          </a:graphicData>
        </a:graphic>
      </p:graphicFrame>
      <p:sp>
        <p:nvSpPr>
          <p:cNvPr id="14" name="文本框 1"/>
          <p:cNvSpPr txBox="1"/>
          <p:nvPr/>
        </p:nvSpPr>
        <p:spPr>
          <a:xfrm>
            <a:off x="4460611" y="1527175"/>
            <a:ext cx="6387917" cy="461665"/>
          </a:xfrm>
          <a:prstGeom prst="rect">
            <a:avLst/>
          </a:prstGeom>
          <a:noFill/>
          <a:ln w="9525">
            <a:noFill/>
          </a:ln>
        </p:spPr>
        <p:txBody>
          <a:bodyPr wrap="square">
            <a:spAutoFit/>
          </a:bodyPr>
          <a:lstStyle/>
          <a:p>
            <a:pPr marL="0" indent="0" algn="ctr"/>
            <a:r>
              <a:rPr lang="zh-CN" sz="2000" b="1" dirty="0">
                <a:solidFill>
                  <a:srgbClr val="C00000"/>
                </a:solidFill>
                <a:ea typeface="宋体" panose="02010600030101010101" pitchFamily="2" charset="-122"/>
                <a:cs typeface="Times New Roman" panose="02020603050405020304" pitchFamily="18" charset="0"/>
              </a:rPr>
              <a:t>  </a:t>
            </a:r>
            <a:r>
              <a:rPr lang="zh-CN" sz="2400" b="1" dirty="0">
                <a:latin typeface="黑体" pitchFamily="2" charset="-122"/>
                <a:ea typeface="黑体" pitchFamily="2" charset="-122"/>
                <a:cs typeface="Times New Roman" panose="02020603050405020304" pitchFamily="18" charset="0"/>
              </a:rPr>
              <a:t>威盛公司变动制造费用标准成本（甲产品</a:t>
            </a:r>
            <a:r>
              <a:rPr lang="zh-CN" sz="2000" b="1" dirty="0">
                <a:ea typeface="宋体" panose="02010600030101010101" pitchFamily="2" charset="-122"/>
                <a:cs typeface="Times New Roman" panose="02020603050405020304" pitchFamily="18" charset="0"/>
              </a:rPr>
              <a:t>）</a:t>
            </a:r>
            <a:endParaRPr lang="zh-CN" altLang="en-US" sz="2000" b="1" dirty="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31472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7" name="Text Box 11"/>
          <p:cNvSpPr txBox="1">
            <a:spLocks noChangeArrowheads="1"/>
          </p:cNvSpPr>
          <p:nvPr/>
        </p:nvSpPr>
        <p:spPr bwMode="auto">
          <a:xfrm>
            <a:off x="983432" y="2970680"/>
            <a:ext cx="10369152" cy="1922578"/>
          </a:xfrm>
          <a:prstGeom prst="rect">
            <a:avLst/>
          </a:prstGeom>
          <a:solidFill>
            <a:schemeClr val="accent3">
              <a:lumMod val="40000"/>
              <a:lumOff val="60000"/>
            </a:schemeClr>
          </a:solidFill>
          <a:ln>
            <a:solidFill>
              <a:schemeClr val="bg1"/>
            </a:solidFill>
            <a:headEnd/>
            <a:tailEnd/>
          </a:ln>
          <a:effectLst>
            <a:glow rad="139700">
              <a:schemeClr val="accent1">
                <a:satMod val="175000"/>
                <a:alpha val="40000"/>
              </a:schemeClr>
            </a:glow>
          </a:effectLst>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wrap="square" anchor="ctr">
            <a:spAutoFit/>
          </a:bodyPr>
          <a:lstStyle/>
          <a:p>
            <a:pPr>
              <a:lnSpc>
                <a:spcPts val="5000"/>
              </a:lnSpc>
              <a:defRPr/>
            </a:pPr>
            <a:r>
              <a:rPr lang="zh-CN" altLang="en-US" sz="2200" b="0" dirty="0">
                <a:solidFill>
                  <a:srgbClr val="000000"/>
                </a:solidFill>
                <a:latin typeface="Times New Roman" pitchFamily="18" charset="0"/>
              </a:rPr>
              <a:t>　　</a:t>
            </a:r>
            <a:r>
              <a:rPr lang="zh-CN" altLang="en-US" sz="2200" dirty="0">
                <a:solidFill>
                  <a:srgbClr val="000000"/>
                </a:solidFill>
                <a:latin typeface="Times New Roman" pitchFamily="18" charset="0"/>
              </a:rPr>
              <a:t>固定制造费用标准成本。固定性制造费用主要是指间接生产成本中那些不随产品产量变化的厂房设备的折旧费、维修费、租赁费等费用。它通常根据事先编制的固定预算来控制其费用总额。</a:t>
            </a:r>
            <a:endParaRPr lang="en-US" altLang="zh-CN" sz="2200" dirty="0">
              <a:solidFill>
                <a:srgbClr val="000000"/>
              </a:solidFill>
              <a:latin typeface="Times New Roman" pitchFamily="18" charset="0"/>
            </a:endParaRPr>
          </a:p>
        </p:txBody>
      </p:sp>
      <p:grpSp>
        <p:nvGrpSpPr>
          <p:cNvPr id="10" name="组合 9"/>
          <p:cNvGrpSpPr>
            <a:grpSpLocks/>
          </p:cNvGrpSpPr>
          <p:nvPr/>
        </p:nvGrpSpPr>
        <p:grpSpPr bwMode="auto">
          <a:xfrm>
            <a:off x="47328" y="807107"/>
            <a:ext cx="4149098" cy="822325"/>
            <a:chOff x="11113" y="950913"/>
            <a:chExt cx="5445943" cy="822325"/>
          </a:xfrm>
        </p:grpSpPr>
        <p:pic>
          <p:nvPicPr>
            <p:cNvPr id="11"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6" name="组合 8"/>
          <p:cNvGrpSpPr>
            <a:grpSpLocks/>
          </p:cNvGrpSpPr>
          <p:nvPr/>
        </p:nvGrpSpPr>
        <p:grpSpPr bwMode="auto">
          <a:xfrm>
            <a:off x="259537" y="1628803"/>
            <a:ext cx="3772305" cy="504827"/>
            <a:chOff x="416496" y="1196750"/>
            <a:chExt cx="2144688" cy="504058"/>
          </a:xfrm>
        </p:grpSpPr>
        <p:sp>
          <p:nvSpPr>
            <p:cNvPr id="17" name="矩形 16"/>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4.</a:t>
              </a:r>
              <a:r>
                <a:rPr lang="zh-CN" altLang="en-US" sz="2400" dirty="0">
                  <a:solidFill>
                    <a:schemeClr val="bg1"/>
                  </a:solidFill>
                  <a:latin typeface="黑体" pitchFamily="2" charset="-122"/>
                  <a:ea typeface="黑体" pitchFamily="2" charset="-122"/>
                </a:rPr>
                <a:t>固定制造费用标准成本</a:t>
              </a:r>
            </a:p>
          </p:txBody>
        </p:sp>
      </p:grpSp>
      <p:grpSp>
        <p:nvGrpSpPr>
          <p:cNvPr id="18" name="组合 17"/>
          <p:cNvGrpSpPr/>
          <p:nvPr/>
        </p:nvGrpSpPr>
        <p:grpSpPr>
          <a:xfrm>
            <a:off x="191357" y="92855"/>
            <a:ext cx="4402159" cy="613803"/>
            <a:chOff x="1271464" y="2420888"/>
            <a:chExt cx="4392488" cy="613803"/>
          </a:xfrm>
        </p:grpSpPr>
        <p:sp>
          <p:nvSpPr>
            <p:cNvPr id="2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1" name="TextBox 20"/>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spTree>
    <p:extLst>
      <p:ext uri="{BB962C8B-B14F-4D97-AF65-F5344CB8AC3E}">
        <p14:creationId xmlns:p14="http://schemas.microsoft.com/office/powerpoint/2010/main" val="36168004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39947"/>
                                        </p:tgtEl>
                                        <p:attrNameLst>
                                          <p:attrName>style.visibility</p:attrName>
                                        </p:attrNameLst>
                                      </p:cBhvr>
                                      <p:to>
                                        <p:strVal val="visible"/>
                                      </p:to>
                                    </p:set>
                                    <p:animEffect transition="in" filter="wipe(down)">
                                      <p:cBhvr>
                                        <p:cTn id="7" dur="500"/>
                                        <p:tgtEl>
                                          <p:spTgt spid="399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a:grpSpLocks/>
          </p:cNvGrpSpPr>
          <p:nvPr/>
        </p:nvGrpSpPr>
        <p:grpSpPr bwMode="auto">
          <a:xfrm>
            <a:off x="47328" y="807107"/>
            <a:ext cx="4149098" cy="822325"/>
            <a:chOff x="11113" y="950913"/>
            <a:chExt cx="5445943" cy="822325"/>
          </a:xfrm>
        </p:grpSpPr>
        <p:pic>
          <p:nvPicPr>
            <p:cNvPr id="11"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6" name="组合 8"/>
          <p:cNvGrpSpPr>
            <a:grpSpLocks/>
          </p:cNvGrpSpPr>
          <p:nvPr/>
        </p:nvGrpSpPr>
        <p:grpSpPr bwMode="auto">
          <a:xfrm>
            <a:off x="259537" y="1628803"/>
            <a:ext cx="3772305" cy="504827"/>
            <a:chOff x="416496" y="1196750"/>
            <a:chExt cx="2144688" cy="504058"/>
          </a:xfrm>
        </p:grpSpPr>
        <p:sp>
          <p:nvSpPr>
            <p:cNvPr id="17" name="矩形 16"/>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4.</a:t>
              </a:r>
              <a:r>
                <a:rPr lang="zh-CN" altLang="en-US" sz="2400" dirty="0">
                  <a:solidFill>
                    <a:schemeClr val="bg1"/>
                  </a:solidFill>
                  <a:latin typeface="黑体" pitchFamily="2" charset="-122"/>
                  <a:ea typeface="黑体" pitchFamily="2" charset="-122"/>
                </a:rPr>
                <a:t>固定制造费用标准成本</a:t>
              </a:r>
            </a:p>
          </p:txBody>
        </p:sp>
      </p:grpSp>
      <p:grpSp>
        <p:nvGrpSpPr>
          <p:cNvPr id="18" name="组合 17"/>
          <p:cNvGrpSpPr/>
          <p:nvPr/>
        </p:nvGrpSpPr>
        <p:grpSpPr>
          <a:xfrm>
            <a:off x="191357" y="92855"/>
            <a:ext cx="4402159" cy="613803"/>
            <a:chOff x="1271464" y="2420888"/>
            <a:chExt cx="4392488" cy="613803"/>
          </a:xfrm>
        </p:grpSpPr>
        <p:sp>
          <p:nvSpPr>
            <p:cNvPr id="2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1" name="TextBox 20"/>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5" name="表格 14"/>
          <p:cNvGraphicFramePr/>
          <p:nvPr>
            <p:custDataLst>
              <p:tags r:id="rId1"/>
            </p:custDataLst>
            <p:extLst>
              <p:ext uri="{D42A27DB-BD31-4B8C-83A1-F6EECF244321}">
                <p14:modId xmlns:p14="http://schemas.microsoft.com/office/powerpoint/2010/main" val="3864669910"/>
              </p:ext>
            </p:extLst>
          </p:nvPr>
        </p:nvGraphicFramePr>
        <p:xfrm>
          <a:off x="839416" y="2348880"/>
          <a:ext cx="10408920" cy="4089509"/>
        </p:xfrm>
        <a:graphic>
          <a:graphicData uri="http://schemas.openxmlformats.org/drawingml/2006/table">
            <a:tbl>
              <a:tblPr firstRow="1" bandRow="1">
                <a:tableStyleId>{5940675A-B579-460E-94D1-54222C63F5DA}</a:tableStyleId>
              </a:tblPr>
              <a:tblGrid>
                <a:gridCol w="4283075">
                  <a:extLst>
                    <a:ext uri="{9D8B030D-6E8A-4147-A177-3AD203B41FA5}">
                      <a16:colId xmlns:a16="http://schemas.microsoft.com/office/drawing/2014/main" val="20000"/>
                    </a:ext>
                  </a:extLst>
                </a:gridCol>
                <a:gridCol w="3061335">
                  <a:extLst>
                    <a:ext uri="{9D8B030D-6E8A-4147-A177-3AD203B41FA5}">
                      <a16:colId xmlns:a16="http://schemas.microsoft.com/office/drawing/2014/main" val="20001"/>
                    </a:ext>
                  </a:extLst>
                </a:gridCol>
                <a:gridCol w="3064510">
                  <a:extLst>
                    <a:ext uri="{9D8B030D-6E8A-4147-A177-3AD203B41FA5}">
                      <a16:colId xmlns:a16="http://schemas.microsoft.com/office/drawing/2014/main" val="20002"/>
                    </a:ext>
                  </a:extLst>
                </a:gridCol>
              </a:tblGrid>
              <a:tr h="377825">
                <a:tc>
                  <a:txBody>
                    <a:bodyPr/>
                    <a:lstStyle/>
                    <a:p>
                      <a:pPr indent="0" algn="ctr">
                        <a:buNone/>
                      </a:pPr>
                      <a:r>
                        <a:rPr lang="en-US" sz="2000" b="1" dirty="0" err="1">
                          <a:latin typeface="黑体" pitchFamily="2" charset="-122"/>
                          <a:ea typeface="黑体" pitchFamily="2" charset="-122"/>
                          <a:cs typeface="宋体" panose="02010600030101010101" pitchFamily="2" charset="-122"/>
                        </a:rPr>
                        <a:t>成本项目</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latin typeface="黑体" pitchFamily="2" charset="-122"/>
                          <a:ea typeface="黑体" pitchFamily="2" charset="-122"/>
                          <a:cs typeface="宋体" panose="02010600030101010101" pitchFamily="2" charset="-122"/>
                        </a:rPr>
                        <a:t>第一车间</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latin typeface="黑体" pitchFamily="2" charset="-122"/>
                          <a:ea typeface="黑体" pitchFamily="2" charset="-122"/>
                          <a:cs typeface="宋体" panose="02010600030101010101" pitchFamily="2" charset="-122"/>
                        </a:rPr>
                        <a:t>第二车间</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0"/>
                  </a:ext>
                </a:extLst>
              </a:tr>
              <a:tr h="1947287">
                <a:tc>
                  <a:txBody>
                    <a:bodyPr/>
                    <a:lstStyle/>
                    <a:p>
                      <a:pPr indent="0">
                        <a:buNone/>
                      </a:pPr>
                      <a:r>
                        <a:rPr lang="en-US" sz="2000" b="1" dirty="0" err="1">
                          <a:latin typeface="黑体" pitchFamily="2" charset="-122"/>
                          <a:ea typeface="黑体" pitchFamily="2" charset="-122"/>
                          <a:cs typeface="宋体" panose="02010600030101010101" pitchFamily="2" charset="-122"/>
                        </a:rPr>
                        <a:t>固定制造费用（元</a:t>
                      </a:r>
                      <a:r>
                        <a:rPr lang="en-US" sz="2000" b="1" dirty="0">
                          <a:latin typeface="黑体" pitchFamily="2" charset="-122"/>
                          <a:ea typeface="黑体" pitchFamily="2" charset="-122"/>
                          <a:cs typeface="宋体" panose="02010600030101010101" pitchFamily="2" charset="-122"/>
                        </a:rPr>
                        <a:t>）：</a:t>
                      </a:r>
                    </a:p>
                    <a:p>
                      <a:pPr indent="0">
                        <a:buNone/>
                      </a:pPr>
                      <a:r>
                        <a:rPr lang="en-US" sz="2000" b="1" dirty="0" err="1">
                          <a:latin typeface="黑体" pitchFamily="2" charset="-122"/>
                          <a:ea typeface="黑体" pitchFamily="2" charset="-122"/>
                          <a:cs typeface="宋体" panose="02010600030101010101" pitchFamily="2" charset="-122"/>
                        </a:rPr>
                        <a:t>折旧费</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管理人员工资</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保险费</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其他</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合计</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 </a:t>
                      </a:r>
                    </a:p>
                    <a:p>
                      <a:pPr indent="0" algn="ctr">
                        <a:buNone/>
                      </a:pPr>
                      <a:r>
                        <a:rPr lang="en-US" sz="2000" b="1" dirty="0">
                          <a:latin typeface="黑体" pitchFamily="2" charset="-122"/>
                          <a:ea typeface="黑体" pitchFamily="2" charset="-122"/>
                          <a:cs typeface="宋体" panose="02010600030101010101" pitchFamily="2" charset="-122"/>
                        </a:rPr>
                        <a:t>1 200</a:t>
                      </a:r>
                    </a:p>
                    <a:p>
                      <a:pPr indent="0" algn="ctr">
                        <a:buNone/>
                      </a:pPr>
                      <a:r>
                        <a:rPr lang="en-US" sz="2000" b="1" dirty="0">
                          <a:latin typeface="黑体" pitchFamily="2" charset="-122"/>
                          <a:ea typeface="黑体" pitchFamily="2" charset="-122"/>
                          <a:cs typeface="宋体" panose="02010600030101010101" pitchFamily="2" charset="-122"/>
                        </a:rPr>
                        <a:t>1 900</a:t>
                      </a:r>
                    </a:p>
                    <a:p>
                      <a:pPr indent="0" algn="ctr">
                        <a:buNone/>
                      </a:pPr>
                      <a:r>
                        <a:rPr lang="en-US" sz="2000" b="1" dirty="0">
                          <a:latin typeface="黑体" pitchFamily="2" charset="-122"/>
                          <a:ea typeface="黑体" pitchFamily="2" charset="-122"/>
                          <a:cs typeface="宋体" panose="02010600030101010101" pitchFamily="2" charset="-122"/>
                        </a:rPr>
                        <a:t>300</a:t>
                      </a:r>
                    </a:p>
                    <a:p>
                      <a:pPr indent="0" algn="ctr">
                        <a:buNone/>
                      </a:pPr>
                      <a:r>
                        <a:rPr lang="en-US" sz="2000" b="1" dirty="0">
                          <a:latin typeface="黑体" pitchFamily="2" charset="-122"/>
                          <a:ea typeface="黑体" pitchFamily="2" charset="-122"/>
                          <a:cs typeface="宋体" panose="02010600030101010101" pitchFamily="2" charset="-122"/>
                        </a:rPr>
                        <a:t>200</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 </a:t>
                      </a:r>
                    </a:p>
                    <a:p>
                      <a:pPr indent="0" algn="ctr">
                        <a:buNone/>
                      </a:pPr>
                      <a:r>
                        <a:rPr lang="en-US" sz="2000" b="1" dirty="0">
                          <a:latin typeface="黑体" pitchFamily="2" charset="-122"/>
                          <a:ea typeface="黑体" pitchFamily="2" charset="-122"/>
                          <a:cs typeface="宋体" panose="02010600030101010101" pitchFamily="2" charset="-122"/>
                        </a:rPr>
                        <a:t>5 200</a:t>
                      </a:r>
                    </a:p>
                    <a:p>
                      <a:pPr indent="0" algn="ctr">
                        <a:buNone/>
                      </a:pPr>
                      <a:r>
                        <a:rPr lang="en-US" sz="2000" b="1" dirty="0">
                          <a:latin typeface="黑体" pitchFamily="2" charset="-122"/>
                          <a:ea typeface="黑体" pitchFamily="2" charset="-122"/>
                          <a:cs typeface="宋体" panose="02010600030101010101" pitchFamily="2" charset="-122"/>
                        </a:rPr>
                        <a:t>4 800</a:t>
                      </a:r>
                    </a:p>
                    <a:p>
                      <a:pPr indent="0" algn="ctr">
                        <a:buNone/>
                      </a:pPr>
                      <a:r>
                        <a:rPr lang="en-US" sz="2000" b="1" dirty="0">
                          <a:latin typeface="黑体" pitchFamily="2" charset="-122"/>
                          <a:ea typeface="黑体" pitchFamily="2" charset="-122"/>
                          <a:cs typeface="宋体" panose="02010600030101010101" pitchFamily="2" charset="-122"/>
                        </a:rPr>
                        <a:t>2 300</a:t>
                      </a:r>
                    </a:p>
                    <a:p>
                      <a:pPr indent="0" algn="ctr">
                        <a:buNone/>
                      </a:pPr>
                      <a:r>
                        <a:rPr lang="en-US" sz="2000" b="1" dirty="0">
                          <a:latin typeface="黑体" pitchFamily="2" charset="-122"/>
                          <a:ea typeface="黑体" pitchFamily="2" charset="-122"/>
                          <a:cs typeface="宋体" panose="02010600030101010101" pitchFamily="2" charset="-122"/>
                        </a:rPr>
                        <a:t>1 200</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1008112">
                <a:tc>
                  <a:txBody>
                    <a:bodyPr/>
                    <a:lstStyle/>
                    <a:p>
                      <a:pPr indent="0">
                        <a:buNone/>
                      </a:pPr>
                      <a:r>
                        <a:rPr lang="en-US" sz="2000" b="1">
                          <a:latin typeface="黑体" pitchFamily="2" charset="-122"/>
                          <a:ea typeface="黑体" pitchFamily="2" charset="-122"/>
                          <a:cs typeface="宋体" panose="02010600030101010101" pitchFamily="2" charset="-122"/>
                        </a:rPr>
                        <a:t>生产量标准人工工时（小时）固定制造费用标准分配率单位产品直接人工标准工时（小时）</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3 600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 </a:t>
                      </a:r>
                    </a:p>
                    <a:p>
                      <a:pPr indent="0" algn="ctr">
                        <a:buNone/>
                      </a:pPr>
                      <a:r>
                        <a:rPr lang="en-US" sz="2000" b="1" dirty="0">
                          <a:latin typeface="黑体" pitchFamily="2" charset="-122"/>
                          <a:ea typeface="黑体" pitchFamily="2" charset="-122"/>
                          <a:cs typeface="宋体" panose="02010600030101010101" pitchFamily="2" charset="-122"/>
                        </a:rPr>
                        <a:t>2</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9 000</a:t>
                      </a:r>
                    </a:p>
                    <a:p>
                      <a:pPr indent="0" algn="ctr">
                        <a:buNone/>
                      </a:pPr>
                      <a:endParaRPr lang="en-US" sz="2000" b="1" dirty="0">
                        <a:latin typeface="黑体" pitchFamily="2" charset="-122"/>
                        <a:ea typeface="黑体" pitchFamily="2" charset="-122"/>
                        <a:cs typeface="宋体" panose="02010600030101010101" pitchFamily="2" charset="-122"/>
                      </a:endParaRPr>
                    </a:p>
                    <a:p>
                      <a:pPr indent="0" algn="ctr">
                        <a:buNone/>
                      </a:pPr>
                      <a:r>
                        <a:rPr lang="en-US" sz="2000" b="1" dirty="0">
                          <a:latin typeface="黑体" pitchFamily="2" charset="-122"/>
                          <a:ea typeface="黑体" pitchFamily="2" charset="-122"/>
                          <a:cs typeface="宋体" panose="02010600030101010101" pitchFamily="2" charset="-122"/>
                        </a:rPr>
                        <a:t>1</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2"/>
                  </a:ext>
                </a:extLst>
              </a:tr>
              <a:tr h="378460">
                <a:tc rowSpan="2">
                  <a:txBody>
                    <a:bodyPr/>
                    <a:lstStyle/>
                    <a:p>
                      <a:pPr indent="0" algn="ctr">
                        <a:buNone/>
                      </a:pPr>
                      <a:r>
                        <a:rPr lang="en-US" sz="2000" b="1">
                          <a:latin typeface="黑体" pitchFamily="2" charset="-122"/>
                          <a:ea typeface="黑体" pitchFamily="2" charset="-122"/>
                          <a:cs typeface="宋体" panose="02010600030101010101" pitchFamily="2" charset="-122"/>
                        </a:rPr>
                        <a:t>单位产品标准固定制造费用（元）</a:t>
                      </a:r>
                      <a:endParaRPr lang="en-US" altLang="en-US" sz="2000" b="1">
                        <a:latin typeface="黑体" pitchFamily="2" charset="-122"/>
                        <a:ea typeface="黑体"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377825">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gridSpan="2">
                  <a:txBody>
                    <a:bodyPr/>
                    <a:lstStyle/>
                    <a:p>
                      <a:pPr indent="0" algn="ctr">
                        <a:buNone/>
                      </a:pP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hMerge="1">
                  <a:txBody>
                    <a:bodyPr/>
                    <a:lstStyle/>
                    <a:p>
                      <a:endParaRPr lang="zh-CN"/>
                    </a:p>
                  </a:txBody>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extLst>
                  <a:ext uri="{0D108BD9-81ED-4DB2-BD59-A6C34878D82A}">
                    <a16:rowId xmlns:a16="http://schemas.microsoft.com/office/drawing/2014/main" val="10004"/>
                  </a:ext>
                </a:extLst>
              </a:tr>
            </a:tbl>
          </a:graphicData>
        </a:graphic>
      </p:graphicFrame>
      <p:sp>
        <p:nvSpPr>
          <p:cNvPr id="22" name="文本框 104"/>
          <p:cNvSpPr txBox="1"/>
          <p:nvPr/>
        </p:nvSpPr>
        <p:spPr>
          <a:xfrm>
            <a:off x="4871864" y="1187143"/>
            <a:ext cx="6120680" cy="830997"/>
          </a:xfrm>
          <a:prstGeom prst="rect">
            <a:avLst/>
          </a:prstGeom>
          <a:noFill/>
          <a:ln w="9525">
            <a:noFill/>
          </a:ln>
        </p:spPr>
        <p:txBody>
          <a:bodyPr wrap="square">
            <a:spAutoFit/>
          </a:bodyPr>
          <a:lstStyle/>
          <a:p>
            <a:pPr marL="0" indent="0"/>
            <a:r>
              <a:rPr lang="zh-CN" sz="2400" dirty="0">
                <a:latin typeface="黑体" pitchFamily="2" charset="-122"/>
                <a:ea typeface="黑体" pitchFamily="2" charset="-122"/>
              </a:rPr>
              <a:t>威盛公司根据制造费用预算情况，编制甲产品的固定制造费用标准成本</a:t>
            </a:r>
            <a:r>
              <a:rPr lang="zh-CN" altLang="en-US" sz="2400" dirty="0">
                <a:latin typeface="黑体" pitchFamily="2" charset="-122"/>
                <a:ea typeface="黑体" pitchFamily="2" charset="-122"/>
              </a:rPr>
              <a:t>。</a:t>
            </a:r>
            <a:endParaRPr lang="en-US" altLang="zh-CN" sz="2400" dirty="0">
              <a:latin typeface="黑体" pitchFamily="2" charset="-122"/>
              <a:ea typeface="黑体" pitchFamily="2" charset="-122"/>
            </a:endParaRPr>
          </a:p>
        </p:txBody>
      </p:sp>
    </p:spTree>
    <p:extLst>
      <p:ext uri="{BB962C8B-B14F-4D97-AF65-F5344CB8AC3E}">
        <p14:creationId xmlns:p14="http://schemas.microsoft.com/office/powerpoint/2010/main" val="1731944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a:grpSpLocks/>
          </p:cNvGrpSpPr>
          <p:nvPr/>
        </p:nvGrpSpPr>
        <p:grpSpPr bwMode="auto">
          <a:xfrm>
            <a:off x="47328" y="807107"/>
            <a:ext cx="4149098" cy="822325"/>
            <a:chOff x="11113" y="950913"/>
            <a:chExt cx="5445943" cy="822325"/>
          </a:xfrm>
        </p:grpSpPr>
        <p:pic>
          <p:nvPicPr>
            <p:cNvPr id="11"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6" name="组合 8"/>
          <p:cNvGrpSpPr>
            <a:grpSpLocks/>
          </p:cNvGrpSpPr>
          <p:nvPr/>
        </p:nvGrpSpPr>
        <p:grpSpPr bwMode="auto">
          <a:xfrm>
            <a:off x="259537" y="1628803"/>
            <a:ext cx="3772305" cy="504827"/>
            <a:chOff x="416496" y="1196750"/>
            <a:chExt cx="2144688" cy="504058"/>
          </a:xfrm>
        </p:grpSpPr>
        <p:sp>
          <p:nvSpPr>
            <p:cNvPr id="17" name="矩形 16"/>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4.</a:t>
              </a:r>
              <a:r>
                <a:rPr lang="zh-CN" altLang="en-US" sz="2400" dirty="0">
                  <a:solidFill>
                    <a:schemeClr val="bg1"/>
                  </a:solidFill>
                  <a:latin typeface="黑体" pitchFamily="2" charset="-122"/>
                  <a:ea typeface="黑体" pitchFamily="2" charset="-122"/>
                </a:rPr>
                <a:t>固定制造费用标准成本</a:t>
              </a:r>
            </a:p>
          </p:txBody>
        </p:sp>
      </p:grpSp>
      <p:grpSp>
        <p:nvGrpSpPr>
          <p:cNvPr id="18" name="组合 17"/>
          <p:cNvGrpSpPr/>
          <p:nvPr/>
        </p:nvGrpSpPr>
        <p:grpSpPr>
          <a:xfrm>
            <a:off x="191357" y="92855"/>
            <a:ext cx="4402159" cy="613803"/>
            <a:chOff x="1271464" y="2420888"/>
            <a:chExt cx="4392488" cy="613803"/>
          </a:xfrm>
        </p:grpSpPr>
        <p:sp>
          <p:nvSpPr>
            <p:cNvPr id="2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1" name="TextBox 20"/>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5" name="表格 14"/>
          <p:cNvGraphicFramePr/>
          <p:nvPr>
            <p:custDataLst>
              <p:tags r:id="rId1"/>
            </p:custDataLst>
            <p:extLst>
              <p:ext uri="{D42A27DB-BD31-4B8C-83A1-F6EECF244321}">
                <p14:modId xmlns:p14="http://schemas.microsoft.com/office/powerpoint/2010/main" val="1306694027"/>
              </p:ext>
            </p:extLst>
          </p:nvPr>
        </p:nvGraphicFramePr>
        <p:xfrm>
          <a:off x="839416" y="2348880"/>
          <a:ext cx="10408920" cy="4089509"/>
        </p:xfrm>
        <a:graphic>
          <a:graphicData uri="http://schemas.openxmlformats.org/drawingml/2006/table">
            <a:tbl>
              <a:tblPr firstRow="1" bandRow="1">
                <a:tableStyleId>{5940675A-B579-460E-94D1-54222C63F5DA}</a:tableStyleId>
              </a:tblPr>
              <a:tblGrid>
                <a:gridCol w="4283075">
                  <a:extLst>
                    <a:ext uri="{9D8B030D-6E8A-4147-A177-3AD203B41FA5}">
                      <a16:colId xmlns:a16="http://schemas.microsoft.com/office/drawing/2014/main" val="20000"/>
                    </a:ext>
                  </a:extLst>
                </a:gridCol>
                <a:gridCol w="3061335">
                  <a:extLst>
                    <a:ext uri="{9D8B030D-6E8A-4147-A177-3AD203B41FA5}">
                      <a16:colId xmlns:a16="http://schemas.microsoft.com/office/drawing/2014/main" val="20001"/>
                    </a:ext>
                  </a:extLst>
                </a:gridCol>
                <a:gridCol w="3064510">
                  <a:extLst>
                    <a:ext uri="{9D8B030D-6E8A-4147-A177-3AD203B41FA5}">
                      <a16:colId xmlns:a16="http://schemas.microsoft.com/office/drawing/2014/main" val="20002"/>
                    </a:ext>
                  </a:extLst>
                </a:gridCol>
              </a:tblGrid>
              <a:tr h="377825">
                <a:tc>
                  <a:txBody>
                    <a:bodyPr/>
                    <a:lstStyle/>
                    <a:p>
                      <a:pPr indent="0" algn="ctr">
                        <a:buNone/>
                      </a:pPr>
                      <a:r>
                        <a:rPr lang="en-US" sz="2000" b="1" dirty="0" err="1">
                          <a:latin typeface="黑体" pitchFamily="2" charset="-122"/>
                          <a:ea typeface="黑体" pitchFamily="2" charset="-122"/>
                          <a:cs typeface="宋体" panose="02010600030101010101" pitchFamily="2" charset="-122"/>
                        </a:rPr>
                        <a:t>成本项目</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latin typeface="黑体" pitchFamily="2" charset="-122"/>
                          <a:ea typeface="黑体" pitchFamily="2" charset="-122"/>
                          <a:cs typeface="宋体" panose="02010600030101010101" pitchFamily="2" charset="-122"/>
                        </a:rPr>
                        <a:t>第一车间</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latin typeface="黑体" pitchFamily="2" charset="-122"/>
                          <a:ea typeface="黑体" pitchFamily="2" charset="-122"/>
                          <a:cs typeface="宋体" panose="02010600030101010101" pitchFamily="2" charset="-122"/>
                        </a:rPr>
                        <a:t>第二车间</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0"/>
                  </a:ext>
                </a:extLst>
              </a:tr>
              <a:tr h="1947287">
                <a:tc>
                  <a:txBody>
                    <a:bodyPr/>
                    <a:lstStyle/>
                    <a:p>
                      <a:pPr indent="0">
                        <a:buNone/>
                      </a:pPr>
                      <a:r>
                        <a:rPr lang="en-US" sz="2000" b="1" dirty="0" err="1">
                          <a:latin typeface="黑体" pitchFamily="2" charset="-122"/>
                          <a:ea typeface="黑体" pitchFamily="2" charset="-122"/>
                          <a:cs typeface="宋体" panose="02010600030101010101" pitchFamily="2" charset="-122"/>
                        </a:rPr>
                        <a:t>固定制造费用（元</a:t>
                      </a:r>
                      <a:r>
                        <a:rPr lang="en-US" sz="2000" b="1" dirty="0">
                          <a:latin typeface="黑体" pitchFamily="2" charset="-122"/>
                          <a:ea typeface="黑体" pitchFamily="2" charset="-122"/>
                          <a:cs typeface="宋体" panose="02010600030101010101" pitchFamily="2" charset="-122"/>
                        </a:rPr>
                        <a:t>）：</a:t>
                      </a:r>
                    </a:p>
                    <a:p>
                      <a:pPr indent="0">
                        <a:buNone/>
                      </a:pPr>
                      <a:r>
                        <a:rPr lang="en-US" sz="2000" b="1" dirty="0" err="1">
                          <a:latin typeface="黑体" pitchFamily="2" charset="-122"/>
                          <a:ea typeface="黑体" pitchFamily="2" charset="-122"/>
                          <a:cs typeface="宋体" panose="02010600030101010101" pitchFamily="2" charset="-122"/>
                        </a:rPr>
                        <a:t>折旧费</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管理人员工资</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保险费</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其他</a:t>
                      </a:r>
                      <a:endParaRPr lang="en-US" sz="2000" b="1" dirty="0">
                        <a:latin typeface="黑体" pitchFamily="2" charset="-122"/>
                        <a:ea typeface="黑体" pitchFamily="2" charset="-122"/>
                        <a:cs typeface="宋体" panose="02010600030101010101" pitchFamily="2" charset="-122"/>
                      </a:endParaRPr>
                    </a:p>
                    <a:p>
                      <a:pPr indent="0">
                        <a:buNone/>
                      </a:pPr>
                      <a:r>
                        <a:rPr lang="en-US" sz="2000" b="1" dirty="0" err="1">
                          <a:latin typeface="黑体" pitchFamily="2" charset="-122"/>
                          <a:ea typeface="黑体" pitchFamily="2" charset="-122"/>
                          <a:cs typeface="宋体" panose="02010600030101010101" pitchFamily="2" charset="-122"/>
                        </a:rPr>
                        <a:t>合计</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 </a:t>
                      </a:r>
                    </a:p>
                    <a:p>
                      <a:pPr indent="0" algn="ctr">
                        <a:buNone/>
                      </a:pPr>
                      <a:r>
                        <a:rPr lang="en-US" sz="2000" b="1" dirty="0">
                          <a:latin typeface="黑体" pitchFamily="2" charset="-122"/>
                          <a:ea typeface="黑体" pitchFamily="2" charset="-122"/>
                          <a:cs typeface="宋体" panose="02010600030101010101" pitchFamily="2" charset="-122"/>
                        </a:rPr>
                        <a:t>1 200</a:t>
                      </a:r>
                    </a:p>
                    <a:p>
                      <a:pPr indent="0" algn="ctr">
                        <a:buNone/>
                      </a:pPr>
                      <a:r>
                        <a:rPr lang="en-US" sz="2000" b="1" dirty="0">
                          <a:latin typeface="黑体" pitchFamily="2" charset="-122"/>
                          <a:ea typeface="黑体" pitchFamily="2" charset="-122"/>
                          <a:cs typeface="宋体" panose="02010600030101010101" pitchFamily="2" charset="-122"/>
                        </a:rPr>
                        <a:t>1 900</a:t>
                      </a:r>
                    </a:p>
                    <a:p>
                      <a:pPr indent="0" algn="ctr">
                        <a:buNone/>
                      </a:pPr>
                      <a:r>
                        <a:rPr lang="en-US" sz="2000" b="1" dirty="0">
                          <a:latin typeface="黑体" pitchFamily="2" charset="-122"/>
                          <a:ea typeface="黑体" pitchFamily="2" charset="-122"/>
                          <a:cs typeface="宋体" panose="02010600030101010101" pitchFamily="2" charset="-122"/>
                        </a:rPr>
                        <a:t>300</a:t>
                      </a:r>
                    </a:p>
                    <a:p>
                      <a:pPr indent="0" algn="ctr">
                        <a:buNone/>
                      </a:pPr>
                      <a:r>
                        <a:rPr lang="en-US" sz="2000" b="1" dirty="0">
                          <a:latin typeface="黑体" pitchFamily="2" charset="-122"/>
                          <a:ea typeface="黑体" pitchFamily="2" charset="-122"/>
                          <a:cs typeface="宋体" panose="02010600030101010101" pitchFamily="2" charset="-122"/>
                        </a:rPr>
                        <a:t>200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3 600</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 </a:t>
                      </a:r>
                    </a:p>
                    <a:p>
                      <a:pPr indent="0" algn="ctr">
                        <a:buNone/>
                      </a:pPr>
                      <a:r>
                        <a:rPr lang="en-US" sz="2000" b="1" dirty="0">
                          <a:latin typeface="黑体" pitchFamily="2" charset="-122"/>
                          <a:ea typeface="黑体" pitchFamily="2" charset="-122"/>
                          <a:cs typeface="宋体" panose="02010600030101010101" pitchFamily="2" charset="-122"/>
                        </a:rPr>
                        <a:t>5 200</a:t>
                      </a:r>
                    </a:p>
                    <a:p>
                      <a:pPr indent="0" algn="ctr">
                        <a:buNone/>
                      </a:pPr>
                      <a:r>
                        <a:rPr lang="en-US" sz="2000" b="1" dirty="0">
                          <a:latin typeface="黑体" pitchFamily="2" charset="-122"/>
                          <a:ea typeface="黑体" pitchFamily="2" charset="-122"/>
                          <a:cs typeface="宋体" panose="02010600030101010101" pitchFamily="2" charset="-122"/>
                        </a:rPr>
                        <a:t>4 800</a:t>
                      </a:r>
                    </a:p>
                    <a:p>
                      <a:pPr indent="0" algn="ctr">
                        <a:buNone/>
                      </a:pPr>
                      <a:r>
                        <a:rPr lang="en-US" sz="2000" b="1" dirty="0">
                          <a:latin typeface="黑体" pitchFamily="2" charset="-122"/>
                          <a:ea typeface="黑体" pitchFamily="2" charset="-122"/>
                          <a:cs typeface="宋体" panose="02010600030101010101" pitchFamily="2" charset="-122"/>
                        </a:rPr>
                        <a:t>2 300</a:t>
                      </a:r>
                    </a:p>
                    <a:p>
                      <a:pPr indent="0" algn="ctr">
                        <a:buNone/>
                      </a:pPr>
                      <a:r>
                        <a:rPr lang="en-US" sz="2000" b="1" dirty="0">
                          <a:latin typeface="黑体" pitchFamily="2" charset="-122"/>
                          <a:ea typeface="黑体" pitchFamily="2" charset="-122"/>
                          <a:cs typeface="宋体" panose="02010600030101010101" pitchFamily="2" charset="-122"/>
                        </a:rPr>
                        <a:t>1 200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13 500</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1008112">
                <a:tc>
                  <a:txBody>
                    <a:bodyPr/>
                    <a:lstStyle/>
                    <a:p>
                      <a:pPr indent="0">
                        <a:buNone/>
                      </a:pPr>
                      <a:r>
                        <a:rPr lang="en-US" sz="2000" b="1">
                          <a:latin typeface="黑体" pitchFamily="2" charset="-122"/>
                          <a:ea typeface="黑体" pitchFamily="2" charset="-122"/>
                          <a:cs typeface="宋体" panose="02010600030101010101" pitchFamily="2" charset="-122"/>
                        </a:rPr>
                        <a:t>生产量标准人工工时（小时）固定制造费用标准分配率单位产品直接人工标准工时（小时）</a:t>
                      </a:r>
                      <a:endParaRPr lang="en-US" altLang="en-US" sz="2000" b="1">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3 600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1.00</a:t>
                      </a:r>
                    </a:p>
                    <a:p>
                      <a:pPr indent="0" algn="ctr">
                        <a:buNone/>
                      </a:pPr>
                      <a:r>
                        <a:rPr lang="en-US" sz="2000" b="1" dirty="0">
                          <a:latin typeface="黑体" pitchFamily="2" charset="-122"/>
                          <a:ea typeface="黑体" pitchFamily="2" charset="-122"/>
                          <a:cs typeface="宋体" panose="02010600030101010101" pitchFamily="2" charset="-122"/>
                        </a:rPr>
                        <a:t>2</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latin typeface="黑体" pitchFamily="2" charset="-122"/>
                          <a:ea typeface="黑体" pitchFamily="2" charset="-122"/>
                          <a:cs typeface="宋体" panose="02010600030101010101" pitchFamily="2" charset="-122"/>
                        </a:rPr>
                        <a:t>9 000</a:t>
                      </a:r>
                    </a:p>
                    <a:p>
                      <a:pPr indent="0" algn="ctr">
                        <a:buNone/>
                      </a:pPr>
                      <a:r>
                        <a:rPr lang="en-US" sz="2000" b="1" dirty="0">
                          <a:solidFill>
                            <a:srgbClr val="0000FF"/>
                          </a:solidFill>
                          <a:latin typeface="黑体" pitchFamily="2" charset="-122"/>
                          <a:ea typeface="黑体" pitchFamily="2" charset="-122"/>
                          <a:cs typeface="宋体" panose="02010600030101010101" pitchFamily="2" charset="-122"/>
                        </a:rPr>
                        <a:t>1.50</a:t>
                      </a:r>
                    </a:p>
                    <a:p>
                      <a:pPr indent="0" algn="ctr">
                        <a:buNone/>
                      </a:pPr>
                      <a:r>
                        <a:rPr lang="en-US" sz="2000" b="1" dirty="0">
                          <a:latin typeface="黑体" pitchFamily="2" charset="-122"/>
                          <a:ea typeface="黑体" pitchFamily="2" charset="-122"/>
                          <a:cs typeface="宋体" panose="02010600030101010101" pitchFamily="2" charset="-122"/>
                        </a:rPr>
                        <a:t>1</a:t>
                      </a:r>
                      <a:endParaRPr lang="en-US" altLang="en-US" sz="2000" b="1" dirty="0">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2"/>
                  </a:ext>
                </a:extLst>
              </a:tr>
              <a:tr h="378460">
                <a:tc rowSpan="2">
                  <a:txBody>
                    <a:bodyPr/>
                    <a:lstStyle/>
                    <a:p>
                      <a:pPr indent="0" algn="ctr">
                        <a:buNone/>
                      </a:pPr>
                      <a:r>
                        <a:rPr lang="en-US" sz="2000" b="1">
                          <a:latin typeface="黑体" pitchFamily="2" charset="-122"/>
                          <a:ea typeface="黑体" pitchFamily="2" charset="-122"/>
                          <a:cs typeface="宋体" panose="02010600030101010101" pitchFamily="2" charset="-122"/>
                        </a:rPr>
                        <a:t>单位产品标准固定制造费用（元）</a:t>
                      </a:r>
                      <a:endParaRPr lang="en-US" altLang="en-US" sz="2000" b="1">
                        <a:latin typeface="黑体" pitchFamily="2" charset="-122"/>
                        <a:ea typeface="黑体"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a:solidFill>
                            <a:srgbClr val="0000FF"/>
                          </a:solidFill>
                          <a:latin typeface="黑体" pitchFamily="2" charset="-122"/>
                          <a:ea typeface="黑体" pitchFamily="2" charset="-122"/>
                          <a:cs typeface="宋体" panose="02010600030101010101" pitchFamily="2" charset="-122"/>
                        </a:rPr>
                        <a:t>2.00</a:t>
                      </a:r>
                      <a:endParaRPr lang="en-US" altLang="en-US" sz="2000" b="1">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2000" b="1" dirty="0">
                          <a:solidFill>
                            <a:srgbClr val="0000FF"/>
                          </a:solidFill>
                          <a:latin typeface="黑体" pitchFamily="2" charset="-122"/>
                          <a:ea typeface="黑体" pitchFamily="2" charset="-122"/>
                          <a:cs typeface="宋体" panose="02010600030101010101" pitchFamily="2" charset="-122"/>
                        </a:rPr>
                        <a:t>1.50</a:t>
                      </a: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377825">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gridSpan="2">
                  <a:txBody>
                    <a:bodyPr/>
                    <a:lstStyle/>
                    <a:p>
                      <a:pPr indent="0" algn="ctr">
                        <a:buNone/>
                      </a:pPr>
                      <a:r>
                        <a:rPr lang="en-US" sz="2000" b="1" dirty="0">
                          <a:solidFill>
                            <a:srgbClr val="0000FF"/>
                          </a:solidFill>
                          <a:latin typeface="黑体" pitchFamily="2" charset="-122"/>
                          <a:ea typeface="黑体" pitchFamily="2" charset="-122"/>
                          <a:cs typeface="宋体" panose="02010600030101010101" pitchFamily="2" charset="-122"/>
                        </a:rPr>
                        <a:t>3.50</a:t>
                      </a:r>
                      <a:endParaRPr lang="en-US" altLang="en-US" sz="2000" b="1" dirty="0">
                        <a:solidFill>
                          <a:srgbClr val="0000FF"/>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hMerge="1">
                  <a:txBody>
                    <a:bodyPr/>
                    <a:lstStyle/>
                    <a:p>
                      <a:endParaRPr lang="zh-CN"/>
                    </a:p>
                  </a:txBody>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extLst>
                  <a:ext uri="{0D108BD9-81ED-4DB2-BD59-A6C34878D82A}">
                    <a16:rowId xmlns:a16="http://schemas.microsoft.com/office/drawing/2014/main" val="10004"/>
                  </a:ext>
                </a:extLst>
              </a:tr>
            </a:tbl>
          </a:graphicData>
        </a:graphic>
      </p:graphicFrame>
      <p:sp>
        <p:nvSpPr>
          <p:cNvPr id="22" name="文本框 104"/>
          <p:cNvSpPr txBox="1"/>
          <p:nvPr/>
        </p:nvSpPr>
        <p:spPr>
          <a:xfrm>
            <a:off x="4871864" y="1187143"/>
            <a:ext cx="6120680" cy="830997"/>
          </a:xfrm>
          <a:prstGeom prst="rect">
            <a:avLst/>
          </a:prstGeom>
          <a:noFill/>
          <a:ln w="9525">
            <a:noFill/>
          </a:ln>
        </p:spPr>
        <p:txBody>
          <a:bodyPr wrap="square">
            <a:spAutoFit/>
          </a:bodyPr>
          <a:lstStyle/>
          <a:p>
            <a:pPr marL="0" indent="0"/>
            <a:r>
              <a:rPr lang="zh-CN" sz="2400" dirty="0">
                <a:latin typeface="黑体" pitchFamily="2" charset="-122"/>
                <a:ea typeface="黑体" pitchFamily="2" charset="-122"/>
              </a:rPr>
              <a:t>威盛公司根据制造费用预算情况，编制甲产品的固定制造费用标准成本</a:t>
            </a:r>
            <a:r>
              <a:rPr lang="zh-CN" altLang="en-US" sz="2400" dirty="0">
                <a:latin typeface="黑体" pitchFamily="2" charset="-122"/>
                <a:ea typeface="黑体" pitchFamily="2" charset="-122"/>
              </a:rPr>
              <a:t>。</a:t>
            </a:r>
            <a:endParaRPr lang="en-US" altLang="zh-CN" sz="2400" dirty="0">
              <a:latin typeface="黑体" pitchFamily="2" charset="-122"/>
              <a:ea typeface="黑体" pitchFamily="2" charset="-122"/>
            </a:endParaRPr>
          </a:p>
        </p:txBody>
      </p:sp>
    </p:spTree>
    <p:extLst>
      <p:ext uri="{BB962C8B-B14F-4D97-AF65-F5344CB8AC3E}">
        <p14:creationId xmlns:p14="http://schemas.microsoft.com/office/powerpoint/2010/main" val="532892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8"/>
          <p:cNvGrpSpPr>
            <a:grpSpLocks/>
          </p:cNvGrpSpPr>
          <p:nvPr/>
        </p:nvGrpSpPr>
        <p:grpSpPr bwMode="auto">
          <a:xfrm>
            <a:off x="259862" y="2387603"/>
            <a:ext cx="11699631" cy="3997325"/>
            <a:chOff x="211138" y="2387600"/>
            <a:chExt cx="9505950" cy="3997325"/>
          </a:xfrm>
        </p:grpSpPr>
        <p:sp>
          <p:nvSpPr>
            <p:cNvPr id="40971" name="Text Box 11"/>
            <p:cNvSpPr txBox="1">
              <a:spLocks noChangeArrowheads="1"/>
            </p:cNvSpPr>
            <p:nvPr/>
          </p:nvSpPr>
          <p:spPr bwMode="auto">
            <a:xfrm>
              <a:off x="211138" y="2387600"/>
              <a:ext cx="9505950" cy="1412694"/>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lnSpc>
                  <a:spcPct val="130000"/>
                </a:lnSpc>
                <a:defRPr/>
              </a:pPr>
              <a:r>
                <a:rPr lang="zh-CN" altLang="en-US" sz="2200" b="0" dirty="0">
                  <a:solidFill>
                    <a:srgbClr val="000000"/>
                  </a:solidFill>
                  <a:latin typeface="Times New Roman" pitchFamily="18" charset="0"/>
                  <a:ea typeface="楷体_GB2312" pitchFamily="49" charset="-122"/>
                </a:rPr>
                <a:t>　　</a:t>
              </a:r>
              <a:r>
                <a:rPr lang="zh-CN" altLang="zh-CN" sz="2200" dirty="0">
                  <a:solidFill>
                    <a:srgbClr val="000000"/>
                  </a:solidFill>
                  <a:latin typeface="+mn-ea"/>
                  <a:ea typeface="+mn-ea"/>
                </a:rPr>
                <a:t>单位产品标准成本的制定。有了上述各项内容的标准成本后，企业通常要为每一产品设置一张标准成本卡，并在卡中分别列名各项成本的用量标准与价格标准，通过直接汇总的方法来求得单位产品的标准成本。</a:t>
              </a:r>
              <a:endParaRPr lang="en-US" altLang="zh-CN" sz="2200" dirty="0">
                <a:solidFill>
                  <a:srgbClr val="000000"/>
                </a:solidFill>
                <a:latin typeface="+mn-ea"/>
                <a:ea typeface="+mn-ea"/>
              </a:endParaRPr>
            </a:p>
          </p:txBody>
        </p:sp>
        <p:pic>
          <p:nvPicPr>
            <p:cNvPr id="14345"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888" y="3819525"/>
              <a:ext cx="6403975"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 name="组合 10"/>
          <p:cNvGrpSpPr>
            <a:grpSpLocks/>
          </p:cNvGrpSpPr>
          <p:nvPr/>
        </p:nvGrpSpPr>
        <p:grpSpPr bwMode="auto">
          <a:xfrm>
            <a:off x="47328" y="807107"/>
            <a:ext cx="4149098" cy="822325"/>
            <a:chOff x="11113" y="950913"/>
            <a:chExt cx="5445943" cy="822325"/>
          </a:xfrm>
        </p:grpSpPr>
        <p:pic>
          <p:nvPicPr>
            <p:cNvPr id="12"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7" name="组合 8"/>
          <p:cNvGrpSpPr>
            <a:grpSpLocks/>
          </p:cNvGrpSpPr>
          <p:nvPr/>
        </p:nvGrpSpPr>
        <p:grpSpPr bwMode="auto">
          <a:xfrm>
            <a:off x="259538" y="1628803"/>
            <a:ext cx="3692860" cy="504827"/>
            <a:chOff x="416496" y="1196750"/>
            <a:chExt cx="2144688" cy="504058"/>
          </a:xfrm>
        </p:grpSpPr>
        <p:sp>
          <p:nvSpPr>
            <p:cNvPr id="19" name="矩形 18"/>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5.</a:t>
              </a:r>
              <a:r>
                <a:rPr lang="zh-CN" altLang="en-US" sz="2400" dirty="0">
                  <a:solidFill>
                    <a:schemeClr val="bg1"/>
                  </a:solidFill>
                  <a:latin typeface="黑体" pitchFamily="2" charset="-122"/>
                  <a:ea typeface="黑体" pitchFamily="2" charset="-122"/>
                </a:rPr>
                <a:t>标准成本的制定</a:t>
              </a:r>
            </a:p>
          </p:txBody>
        </p:sp>
      </p:grpSp>
      <p:grpSp>
        <p:nvGrpSpPr>
          <p:cNvPr id="18" name="组合 17"/>
          <p:cNvGrpSpPr/>
          <p:nvPr/>
        </p:nvGrpSpPr>
        <p:grpSpPr>
          <a:xfrm>
            <a:off x="191357" y="92855"/>
            <a:ext cx="4402159" cy="613803"/>
            <a:chOff x="1271464" y="2420888"/>
            <a:chExt cx="4392488" cy="613803"/>
          </a:xfrm>
        </p:grpSpPr>
        <p:sp>
          <p:nvSpPr>
            <p:cNvPr id="2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2" name="TextBox 21"/>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spTree>
    <p:extLst>
      <p:ext uri="{BB962C8B-B14F-4D97-AF65-F5344CB8AC3E}">
        <p14:creationId xmlns:p14="http://schemas.microsoft.com/office/powerpoint/2010/main" val="24098076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a:grpSpLocks/>
          </p:cNvGrpSpPr>
          <p:nvPr/>
        </p:nvGrpSpPr>
        <p:grpSpPr bwMode="auto">
          <a:xfrm>
            <a:off x="47328" y="807107"/>
            <a:ext cx="4149098" cy="822325"/>
            <a:chOff x="11113" y="950913"/>
            <a:chExt cx="5445943" cy="822325"/>
          </a:xfrm>
        </p:grpSpPr>
        <p:pic>
          <p:nvPicPr>
            <p:cNvPr id="12"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7" name="组合 8"/>
          <p:cNvGrpSpPr>
            <a:grpSpLocks/>
          </p:cNvGrpSpPr>
          <p:nvPr/>
        </p:nvGrpSpPr>
        <p:grpSpPr bwMode="auto">
          <a:xfrm>
            <a:off x="259538" y="1628803"/>
            <a:ext cx="3692860" cy="504827"/>
            <a:chOff x="416496" y="1196750"/>
            <a:chExt cx="2144688" cy="504058"/>
          </a:xfrm>
        </p:grpSpPr>
        <p:sp>
          <p:nvSpPr>
            <p:cNvPr id="19" name="矩形 18"/>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5.</a:t>
              </a:r>
              <a:r>
                <a:rPr lang="zh-CN" altLang="en-US" sz="2400" dirty="0">
                  <a:solidFill>
                    <a:schemeClr val="bg1"/>
                  </a:solidFill>
                  <a:latin typeface="黑体" pitchFamily="2" charset="-122"/>
                  <a:ea typeface="黑体" pitchFamily="2" charset="-122"/>
                </a:rPr>
                <a:t>标准成本的制定</a:t>
              </a:r>
            </a:p>
          </p:txBody>
        </p:sp>
      </p:grpSp>
      <p:grpSp>
        <p:nvGrpSpPr>
          <p:cNvPr id="18" name="组合 17"/>
          <p:cNvGrpSpPr/>
          <p:nvPr/>
        </p:nvGrpSpPr>
        <p:grpSpPr>
          <a:xfrm>
            <a:off x="191357" y="92855"/>
            <a:ext cx="4402159" cy="613803"/>
            <a:chOff x="1271464" y="2420888"/>
            <a:chExt cx="4392488" cy="613803"/>
          </a:xfrm>
        </p:grpSpPr>
        <p:sp>
          <p:nvSpPr>
            <p:cNvPr id="2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2" name="TextBox 21"/>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4" name="表格 13"/>
          <p:cNvGraphicFramePr/>
          <p:nvPr>
            <p:custDataLst>
              <p:tags r:id="rId1"/>
            </p:custDataLst>
            <p:extLst>
              <p:ext uri="{D42A27DB-BD31-4B8C-83A1-F6EECF244321}">
                <p14:modId xmlns:p14="http://schemas.microsoft.com/office/powerpoint/2010/main" val="535888280"/>
              </p:ext>
            </p:extLst>
          </p:nvPr>
        </p:nvGraphicFramePr>
        <p:xfrm>
          <a:off x="1631504" y="2315965"/>
          <a:ext cx="9692640" cy="4353395"/>
        </p:xfrm>
        <a:graphic>
          <a:graphicData uri="http://schemas.openxmlformats.org/drawingml/2006/table">
            <a:tbl>
              <a:tblPr firstRow="1" bandRow="1">
                <a:tableStyleId>{5940675A-B579-460E-94D1-54222C63F5DA}</a:tableStyleId>
              </a:tblPr>
              <a:tblGrid>
                <a:gridCol w="2821940">
                  <a:extLst>
                    <a:ext uri="{9D8B030D-6E8A-4147-A177-3AD203B41FA5}">
                      <a16:colId xmlns:a16="http://schemas.microsoft.com/office/drawing/2014/main" val="20000"/>
                    </a:ext>
                  </a:extLst>
                </a:gridCol>
                <a:gridCol w="2210435">
                  <a:extLst>
                    <a:ext uri="{9D8B030D-6E8A-4147-A177-3AD203B41FA5}">
                      <a16:colId xmlns:a16="http://schemas.microsoft.com/office/drawing/2014/main" val="20001"/>
                    </a:ext>
                  </a:extLst>
                </a:gridCol>
                <a:gridCol w="2265045">
                  <a:extLst>
                    <a:ext uri="{9D8B030D-6E8A-4147-A177-3AD203B41FA5}">
                      <a16:colId xmlns:a16="http://schemas.microsoft.com/office/drawing/2014/main" val="20002"/>
                    </a:ext>
                  </a:extLst>
                </a:gridCol>
                <a:gridCol w="2395220">
                  <a:extLst>
                    <a:ext uri="{9D8B030D-6E8A-4147-A177-3AD203B41FA5}">
                      <a16:colId xmlns:a16="http://schemas.microsoft.com/office/drawing/2014/main" val="20003"/>
                    </a:ext>
                  </a:extLst>
                </a:gridCol>
              </a:tblGrid>
              <a:tr h="238031">
                <a:tc>
                  <a:txBody>
                    <a:bodyPr/>
                    <a:lstStyle/>
                    <a:p>
                      <a:pPr indent="0" algn="ctr">
                        <a:buNone/>
                      </a:pPr>
                      <a:r>
                        <a:rPr lang="en-US" sz="1600" b="1" dirty="0" err="1">
                          <a:solidFill>
                            <a:schemeClr val="tx1"/>
                          </a:solidFill>
                          <a:latin typeface="黑体" pitchFamily="2" charset="-122"/>
                          <a:ea typeface="黑体" pitchFamily="2" charset="-122"/>
                          <a:cs typeface="宋体" panose="02010600030101010101" pitchFamily="2" charset="-122"/>
                        </a:rPr>
                        <a:t>成本项目</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a:solidFill>
                            <a:schemeClr val="tx1"/>
                          </a:solidFill>
                          <a:latin typeface="黑体" pitchFamily="2" charset="-122"/>
                          <a:ea typeface="黑体" pitchFamily="2" charset="-122"/>
                          <a:cs typeface="宋体" panose="02010600030101010101" pitchFamily="2" charset="-122"/>
                        </a:rPr>
                        <a:t>用量标准</a:t>
                      </a:r>
                      <a:endParaRPr lang="en-US" altLang="en-US" sz="1600" b="1">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dirty="0" err="1">
                          <a:solidFill>
                            <a:schemeClr val="tx1"/>
                          </a:solidFill>
                          <a:latin typeface="黑体" pitchFamily="2" charset="-122"/>
                          <a:ea typeface="黑体" pitchFamily="2" charset="-122"/>
                          <a:cs typeface="宋体" panose="02010600030101010101" pitchFamily="2" charset="-122"/>
                        </a:rPr>
                        <a:t>价格标准</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dirty="0" err="1">
                          <a:solidFill>
                            <a:schemeClr val="tx1"/>
                          </a:solidFill>
                          <a:latin typeface="黑体" pitchFamily="2" charset="-122"/>
                          <a:ea typeface="黑体" pitchFamily="2" charset="-122"/>
                          <a:cs typeface="宋体" panose="02010600030101010101" pitchFamily="2" charset="-122"/>
                        </a:rPr>
                        <a:t>标准成本</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0"/>
                  </a:ext>
                </a:extLst>
              </a:tr>
              <a:tr h="1057094">
                <a:tc>
                  <a:txBody>
                    <a:bodyPr/>
                    <a:lstStyle/>
                    <a:p>
                      <a:pPr indent="0">
                        <a:buNone/>
                      </a:pPr>
                      <a:r>
                        <a:rPr lang="en-US" sz="1600" b="1" dirty="0" err="1">
                          <a:solidFill>
                            <a:schemeClr val="tx1"/>
                          </a:solidFill>
                          <a:latin typeface="黑体" pitchFamily="2" charset="-122"/>
                          <a:ea typeface="黑体" pitchFamily="2" charset="-122"/>
                          <a:cs typeface="宋体" panose="02010600030101010101" pitchFamily="2" charset="-122"/>
                        </a:rPr>
                        <a:t>直接材料</a:t>
                      </a:r>
                      <a:r>
                        <a:rPr lang="en-US" sz="1600" b="1" dirty="0">
                          <a:solidFill>
                            <a:schemeClr val="tx1"/>
                          </a:solidFill>
                          <a:latin typeface="黑体" pitchFamily="2" charset="-122"/>
                          <a:ea typeface="黑体" pitchFamily="2" charset="-122"/>
                          <a:cs typeface="宋体" panose="02010600030101010101" pitchFamily="2" charset="-122"/>
                        </a:rPr>
                        <a:t>：</a:t>
                      </a:r>
                    </a:p>
                    <a:p>
                      <a:pPr indent="0">
                        <a:buNone/>
                      </a:pPr>
                      <a:r>
                        <a:rPr lang="en-US" sz="1600" b="1" dirty="0" err="1">
                          <a:solidFill>
                            <a:schemeClr val="tx1"/>
                          </a:solidFill>
                          <a:latin typeface="黑体" pitchFamily="2" charset="-122"/>
                          <a:ea typeface="黑体" pitchFamily="2" charset="-122"/>
                          <a:cs typeface="宋体" panose="02010600030101010101" pitchFamily="2" charset="-122"/>
                        </a:rPr>
                        <a:t>A材料</a:t>
                      </a:r>
                      <a:endParaRPr lang="en-US" sz="1600" b="1" dirty="0">
                        <a:solidFill>
                          <a:schemeClr val="tx1"/>
                        </a:solidFill>
                        <a:latin typeface="黑体" pitchFamily="2" charset="-122"/>
                        <a:ea typeface="黑体" pitchFamily="2" charset="-122"/>
                        <a:cs typeface="宋体" panose="02010600030101010101" pitchFamily="2" charset="-122"/>
                      </a:endParaRPr>
                    </a:p>
                    <a:p>
                      <a:pPr indent="0">
                        <a:buNone/>
                      </a:pPr>
                      <a:r>
                        <a:rPr lang="en-US" sz="1600" b="1" dirty="0" err="1">
                          <a:solidFill>
                            <a:schemeClr val="tx1"/>
                          </a:solidFill>
                          <a:latin typeface="黑体" pitchFamily="2" charset="-122"/>
                          <a:ea typeface="黑体" pitchFamily="2" charset="-122"/>
                          <a:cs typeface="宋体" panose="02010600030101010101" pitchFamily="2" charset="-122"/>
                        </a:rPr>
                        <a:t>B材料</a:t>
                      </a:r>
                      <a:endParaRPr lang="en-US" sz="1600" b="1" dirty="0">
                        <a:solidFill>
                          <a:schemeClr val="tx1"/>
                        </a:solidFill>
                        <a:latin typeface="黑体" pitchFamily="2" charset="-122"/>
                        <a:ea typeface="黑体" pitchFamily="2" charset="-122"/>
                        <a:cs typeface="宋体" panose="02010600030101010101" pitchFamily="2" charset="-122"/>
                      </a:endParaRPr>
                    </a:p>
                    <a:p>
                      <a:pPr indent="0">
                        <a:buNone/>
                      </a:pPr>
                      <a:r>
                        <a:rPr lang="en-US" sz="1600" b="1" dirty="0" err="1">
                          <a:solidFill>
                            <a:schemeClr val="tx1"/>
                          </a:solidFill>
                          <a:latin typeface="黑体" pitchFamily="2" charset="-122"/>
                          <a:ea typeface="黑体" pitchFamily="2" charset="-122"/>
                          <a:cs typeface="宋体" panose="02010600030101010101" pitchFamily="2" charset="-122"/>
                        </a:rPr>
                        <a:t>合计</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endParaRPr lang="zh-CN" altLang="en-US"/>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endParaRPr lang="zh-CN" altLang="en-US"/>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endParaRPr lang="zh-CN" altLang="en-US"/>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985768">
                <a:tc>
                  <a:txBody>
                    <a:bodyPr/>
                    <a:lstStyle/>
                    <a:p>
                      <a:pPr indent="0">
                        <a:buNone/>
                      </a:pPr>
                      <a:r>
                        <a:rPr lang="en-US" sz="1600" b="1" dirty="0" err="1">
                          <a:solidFill>
                            <a:schemeClr val="tx1"/>
                          </a:solidFill>
                          <a:latin typeface="黑体" pitchFamily="2" charset="-122"/>
                          <a:ea typeface="黑体" pitchFamily="2" charset="-122"/>
                          <a:cs typeface="宋体" panose="02010600030101010101" pitchFamily="2" charset="-122"/>
                        </a:rPr>
                        <a:t>直接人工</a:t>
                      </a:r>
                      <a:r>
                        <a:rPr lang="en-US" sz="1600" b="1" dirty="0">
                          <a:solidFill>
                            <a:schemeClr val="tx1"/>
                          </a:solidFill>
                          <a:latin typeface="黑体" pitchFamily="2" charset="-122"/>
                          <a:ea typeface="黑体" pitchFamily="2" charset="-122"/>
                          <a:cs typeface="宋体" panose="02010600030101010101" pitchFamily="2" charset="-122"/>
                        </a:rPr>
                        <a:t>：</a:t>
                      </a:r>
                    </a:p>
                    <a:p>
                      <a:pPr indent="0">
                        <a:buNone/>
                      </a:pPr>
                      <a:r>
                        <a:rPr lang="en-US" sz="1600" b="1" dirty="0" err="1">
                          <a:solidFill>
                            <a:schemeClr val="tx1"/>
                          </a:solidFill>
                          <a:latin typeface="黑体" pitchFamily="2" charset="-122"/>
                          <a:ea typeface="黑体" pitchFamily="2" charset="-122"/>
                          <a:cs typeface="宋体" panose="02010600030101010101" pitchFamily="2" charset="-122"/>
                        </a:rPr>
                        <a:t>第一车间</a:t>
                      </a:r>
                      <a:endParaRPr lang="en-US" sz="1600" b="1" dirty="0">
                        <a:solidFill>
                          <a:schemeClr val="tx1"/>
                        </a:solidFill>
                        <a:latin typeface="黑体" pitchFamily="2" charset="-122"/>
                        <a:ea typeface="黑体" pitchFamily="2" charset="-122"/>
                        <a:cs typeface="宋体" panose="02010600030101010101" pitchFamily="2" charset="-122"/>
                      </a:endParaRPr>
                    </a:p>
                    <a:p>
                      <a:pPr indent="0">
                        <a:buNone/>
                      </a:pPr>
                      <a:r>
                        <a:rPr lang="en-US" sz="1600" b="1" dirty="0" err="1">
                          <a:solidFill>
                            <a:schemeClr val="tx1"/>
                          </a:solidFill>
                          <a:latin typeface="黑体" pitchFamily="2" charset="-122"/>
                          <a:ea typeface="黑体" pitchFamily="2" charset="-122"/>
                          <a:cs typeface="宋体" panose="02010600030101010101" pitchFamily="2" charset="-122"/>
                        </a:rPr>
                        <a:t>第二车间</a:t>
                      </a:r>
                      <a:endParaRPr lang="en-US" sz="1600" b="1" dirty="0">
                        <a:solidFill>
                          <a:schemeClr val="tx1"/>
                        </a:solidFill>
                        <a:latin typeface="黑体" pitchFamily="2" charset="-122"/>
                        <a:ea typeface="黑体" pitchFamily="2" charset="-122"/>
                        <a:cs typeface="宋体" panose="02010600030101010101" pitchFamily="2" charset="-122"/>
                      </a:endParaRPr>
                    </a:p>
                    <a:p>
                      <a:pPr indent="0">
                        <a:buNone/>
                      </a:pPr>
                      <a:r>
                        <a:rPr lang="en-US" sz="1600" b="1" dirty="0" err="1">
                          <a:solidFill>
                            <a:schemeClr val="tx1"/>
                          </a:solidFill>
                          <a:latin typeface="黑体" pitchFamily="2" charset="-122"/>
                          <a:ea typeface="黑体" pitchFamily="2" charset="-122"/>
                          <a:cs typeface="宋体" panose="02010600030101010101" pitchFamily="2" charset="-122"/>
                        </a:rPr>
                        <a:t>合计</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endParaRPr lang="zh-CN" altLang="en-US" dirty="0"/>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endParaRPr lang="zh-CN" altLang="en-US"/>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endParaRPr lang="zh-CN" altLang="en-US"/>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2"/>
                  </a:ext>
                </a:extLst>
              </a:tr>
              <a:tr h="1680351">
                <a:tc>
                  <a:txBody>
                    <a:bodyPr/>
                    <a:lstStyle/>
                    <a:p>
                      <a:pPr indent="0">
                        <a:buNone/>
                      </a:pPr>
                      <a:r>
                        <a:rPr lang="en-US" sz="1600" b="1" dirty="0" err="1">
                          <a:solidFill>
                            <a:schemeClr val="tx1"/>
                          </a:solidFill>
                          <a:latin typeface="黑体" pitchFamily="2" charset="-122"/>
                          <a:ea typeface="黑体" pitchFamily="2" charset="-122"/>
                          <a:cs typeface="宋体" panose="02010600030101010101" pitchFamily="2" charset="-122"/>
                        </a:rPr>
                        <a:t>制造费用</a:t>
                      </a:r>
                      <a:r>
                        <a:rPr lang="en-US" sz="1600" b="1" dirty="0">
                          <a:solidFill>
                            <a:schemeClr val="tx1"/>
                          </a:solidFill>
                          <a:latin typeface="黑体" pitchFamily="2" charset="-122"/>
                          <a:ea typeface="黑体" pitchFamily="2" charset="-122"/>
                          <a:cs typeface="宋体" panose="02010600030101010101" pitchFamily="2" charset="-122"/>
                        </a:rPr>
                        <a:t>：</a:t>
                      </a:r>
                    </a:p>
                    <a:p>
                      <a:pPr indent="0">
                        <a:buNone/>
                      </a:pPr>
                      <a:r>
                        <a:rPr lang="en-US" sz="1600" b="1" dirty="0" err="1">
                          <a:solidFill>
                            <a:schemeClr val="tx1"/>
                          </a:solidFill>
                          <a:latin typeface="黑体" pitchFamily="2" charset="-122"/>
                          <a:ea typeface="黑体" pitchFamily="2" charset="-122"/>
                          <a:cs typeface="宋体" panose="02010600030101010101" pitchFamily="2" charset="-122"/>
                        </a:rPr>
                        <a:t>变动费用（第一车间</a:t>
                      </a:r>
                      <a:r>
                        <a:rPr lang="en-US" sz="1600" b="1" dirty="0">
                          <a:solidFill>
                            <a:schemeClr val="tx1"/>
                          </a:solidFill>
                          <a:latin typeface="黑体" pitchFamily="2" charset="-122"/>
                          <a:ea typeface="黑体" pitchFamily="2" charset="-122"/>
                          <a:cs typeface="宋体" panose="02010600030101010101" pitchFamily="2" charset="-122"/>
                        </a:rPr>
                        <a:t>）</a:t>
                      </a:r>
                    </a:p>
                    <a:p>
                      <a:pPr indent="0">
                        <a:buNone/>
                      </a:pPr>
                      <a:r>
                        <a:rPr lang="en-US" sz="1600" b="1" dirty="0" err="1">
                          <a:solidFill>
                            <a:schemeClr val="tx1"/>
                          </a:solidFill>
                          <a:latin typeface="黑体" pitchFamily="2" charset="-122"/>
                          <a:ea typeface="黑体" pitchFamily="2" charset="-122"/>
                          <a:cs typeface="宋体" panose="02010600030101010101" pitchFamily="2" charset="-122"/>
                        </a:rPr>
                        <a:t>变动费用（第二车间</a:t>
                      </a:r>
                      <a:r>
                        <a:rPr lang="en-US" sz="1600" b="1" dirty="0">
                          <a:solidFill>
                            <a:schemeClr val="tx1"/>
                          </a:solidFill>
                          <a:latin typeface="黑体" pitchFamily="2" charset="-122"/>
                          <a:ea typeface="黑体" pitchFamily="2" charset="-122"/>
                          <a:cs typeface="宋体" panose="02010600030101010101" pitchFamily="2" charset="-122"/>
                        </a:rPr>
                        <a:t>）</a:t>
                      </a:r>
                    </a:p>
                    <a:p>
                      <a:pPr indent="0">
                        <a:buNone/>
                      </a:pPr>
                      <a:r>
                        <a:rPr lang="en-US" sz="1600" b="1" dirty="0" err="1">
                          <a:solidFill>
                            <a:schemeClr val="tx1"/>
                          </a:solidFill>
                          <a:latin typeface="黑体" pitchFamily="2" charset="-122"/>
                          <a:ea typeface="黑体" pitchFamily="2" charset="-122"/>
                          <a:cs typeface="宋体" panose="02010600030101010101" pitchFamily="2" charset="-122"/>
                        </a:rPr>
                        <a:t>合计</a:t>
                      </a:r>
                      <a:endParaRPr lang="en-US" sz="1600" b="1" dirty="0">
                        <a:solidFill>
                          <a:schemeClr val="tx1"/>
                        </a:solidFill>
                        <a:latin typeface="黑体" pitchFamily="2" charset="-122"/>
                        <a:ea typeface="黑体" pitchFamily="2" charset="-122"/>
                        <a:cs typeface="宋体" panose="02010600030101010101" pitchFamily="2" charset="-122"/>
                      </a:endParaRPr>
                    </a:p>
                    <a:p>
                      <a:pPr indent="0">
                        <a:buNone/>
                      </a:pPr>
                      <a:r>
                        <a:rPr lang="en-US" sz="1600" b="1" dirty="0" err="1">
                          <a:solidFill>
                            <a:schemeClr val="tx1"/>
                          </a:solidFill>
                          <a:latin typeface="黑体" pitchFamily="2" charset="-122"/>
                          <a:ea typeface="黑体" pitchFamily="2" charset="-122"/>
                          <a:cs typeface="宋体" panose="02010600030101010101" pitchFamily="2" charset="-122"/>
                        </a:rPr>
                        <a:t>固定费用（第一车间</a:t>
                      </a:r>
                      <a:r>
                        <a:rPr lang="en-US" sz="1600" b="1" dirty="0">
                          <a:solidFill>
                            <a:schemeClr val="tx1"/>
                          </a:solidFill>
                          <a:latin typeface="黑体" pitchFamily="2" charset="-122"/>
                          <a:ea typeface="黑体" pitchFamily="2" charset="-122"/>
                          <a:cs typeface="宋体" panose="02010600030101010101" pitchFamily="2" charset="-122"/>
                        </a:rPr>
                        <a:t>）</a:t>
                      </a:r>
                    </a:p>
                    <a:p>
                      <a:pPr indent="0">
                        <a:buNone/>
                      </a:pPr>
                      <a:r>
                        <a:rPr lang="en-US" sz="1600" b="1" dirty="0" err="1">
                          <a:solidFill>
                            <a:schemeClr val="tx1"/>
                          </a:solidFill>
                          <a:latin typeface="黑体" pitchFamily="2" charset="-122"/>
                          <a:ea typeface="黑体" pitchFamily="2" charset="-122"/>
                          <a:cs typeface="宋体" panose="02010600030101010101" pitchFamily="2" charset="-122"/>
                        </a:rPr>
                        <a:t>固定费用（第二车间</a:t>
                      </a:r>
                      <a:r>
                        <a:rPr lang="en-US" sz="1600" b="1" dirty="0">
                          <a:solidFill>
                            <a:schemeClr val="tx1"/>
                          </a:solidFill>
                          <a:latin typeface="黑体" pitchFamily="2" charset="-122"/>
                          <a:ea typeface="黑体" pitchFamily="2" charset="-122"/>
                          <a:cs typeface="宋体" panose="02010600030101010101" pitchFamily="2" charset="-122"/>
                        </a:rPr>
                        <a:t>）</a:t>
                      </a:r>
                    </a:p>
                    <a:p>
                      <a:pPr indent="0">
                        <a:buNone/>
                      </a:pPr>
                      <a:r>
                        <a:rPr lang="en-US" sz="1600" b="1" dirty="0" err="1">
                          <a:solidFill>
                            <a:schemeClr val="tx1"/>
                          </a:solidFill>
                          <a:latin typeface="黑体" pitchFamily="2" charset="-122"/>
                          <a:ea typeface="黑体" pitchFamily="2" charset="-122"/>
                          <a:cs typeface="宋体" panose="02010600030101010101" pitchFamily="2" charset="-122"/>
                        </a:rPr>
                        <a:t>合计</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endParaRPr lang="zh-CN" altLang="en-US" dirty="0"/>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endParaRPr lang="zh-CN" altLang="en-US"/>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endParaRPr lang="zh-CN" altLang="en-US" dirty="0"/>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359813">
                <a:tc>
                  <a:txBody>
                    <a:bodyPr/>
                    <a:lstStyle/>
                    <a:p>
                      <a:pPr indent="0">
                        <a:buNone/>
                      </a:pPr>
                      <a:r>
                        <a:rPr lang="en-US" sz="1600" b="1">
                          <a:solidFill>
                            <a:schemeClr val="tx1"/>
                          </a:solidFill>
                          <a:latin typeface="黑体" pitchFamily="2" charset="-122"/>
                          <a:ea typeface="黑体" pitchFamily="2" charset="-122"/>
                          <a:cs typeface="宋体" panose="02010600030101010101" pitchFamily="2" charset="-122"/>
                        </a:rPr>
                        <a:t>单位产品标准成本总计</a:t>
                      </a:r>
                      <a:endParaRPr lang="en-US" altLang="en-US" sz="1600" b="1">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gridSpan="3">
                  <a:txBody>
                    <a:bodyPr/>
                    <a:lstStyle/>
                    <a:p>
                      <a:pPr indent="0" algn="ctr">
                        <a:buNone/>
                      </a:pP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hMerge="1">
                  <a:txBody>
                    <a:bodyPr/>
                    <a:lstStyle/>
                    <a:p>
                      <a:endParaRPr lang="zh-CN"/>
                    </a:p>
                  </a:txBody>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xBody>
                    <a:bodyPr/>
                    <a:lstStyle/>
                    <a:p>
                      <a:endParaRPr lang="zh-CN"/>
                    </a:p>
                  </a:txBody>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extLst>
                  <a:ext uri="{0D108BD9-81ED-4DB2-BD59-A6C34878D82A}">
                    <a16:rowId xmlns:a16="http://schemas.microsoft.com/office/drawing/2014/main" val="10004"/>
                  </a:ext>
                </a:extLst>
              </a:tr>
            </a:tbl>
          </a:graphicData>
        </a:graphic>
      </p:graphicFrame>
      <p:sp>
        <p:nvSpPr>
          <p:cNvPr id="15" name="文本框 105"/>
          <p:cNvSpPr txBox="1"/>
          <p:nvPr/>
        </p:nvSpPr>
        <p:spPr>
          <a:xfrm>
            <a:off x="4460611" y="1734850"/>
            <a:ext cx="5080000" cy="398780"/>
          </a:xfrm>
          <a:prstGeom prst="rect">
            <a:avLst/>
          </a:prstGeom>
          <a:noFill/>
          <a:ln w="9525">
            <a:noFill/>
          </a:ln>
        </p:spPr>
        <p:txBody>
          <a:bodyPr>
            <a:spAutoFit/>
          </a:bodyPr>
          <a:lstStyle/>
          <a:p>
            <a:pPr marL="0" indent="0" algn="ctr"/>
            <a:r>
              <a:rPr lang="zh-CN" sz="2000" b="1" dirty="0">
                <a:solidFill>
                  <a:srgbClr val="C00000"/>
                </a:solidFill>
                <a:ea typeface="宋体" panose="02010600030101010101" pitchFamily="2" charset="-122"/>
                <a:cs typeface="Times New Roman" panose="02020603050405020304" pitchFamily="18" charset="0"/>
              </a:rPr>
              <a:t>  </a:t>
            </a:r>
            <a:r>
              <a:rPr lang="zh-CN" sz="2000" b="1" dirty="0">
                <a:latin typeface="黑体" pitchFamily="2" charset="-122"/>
                <a:ea typeface="黑体" pitchFamily="2" charset="-122"/>
                <a:cs typeface="Times New Roman" panose="02020603050405020304" pitchFamily="18" charset="0"/>
              </a:rPr>
              <a:t>威盛公司单位产品标准成本卡（甲产品）</a:t>
            </a:r>
            <a:endParaRPr lang="zh-CN" altLang="en-US" sz="2000" b="1" dirty="0">
              <a:latin typeface="黑体" pitchFamily="2" charset="-122"/>
              <a:ea typeface="黑体" pitchFamily="2" charset="-122"/>
              <a:cs typeface="Times New Roman" panose="02020603050405020304" pitchFamily="18" charset="0"/>
            </a:endParaRPr>
          </a:p>
        </p:txBody>
      </p:sp>
    </p:spTree>
    <p:extLst>
      <p:ext uri="{BB962C8B-B14F-4D97-AF65-F5344CB8AC3E}">
        <p14:creationId xmlns:p14="http://schemas.microsoft.com/office/powerpoint/2010/main" val="25051717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a:grpSpLocks/>
          </p:cNvGrpSpPr>
          <p:nvPr/>
        </p:nvGrpSpPr>
        <p:grpSpPr bwMode="auto">
          <a:xfrm>
            <a:off x="47328" y="807107"/>
            <a:ext cx="4149098" cy="822325"/>
            <a:chOff x="11113" y="950913"/>
            <a:chExt cx="5445943" cy="822325"/>
          </a:xfrm>
        </p:grpSpPr>
        <p:pic>
          <p:nvPicPr>
            <p:cNvPr id="12"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四、标准成本的制定</a:t>
              </a:r>
            </a:p>
          </p:txBody>
        </p:sp>
      </p:grpSp>
      <p:grpSp>
        <p:nvGrpSpPr>
          <p:cNvPr id="17" name="组合 8"/>
          <p:cNvGrpSpPr>
            <a:grpSpLocks/>
          </p:cNvGrpSpPr>
          <p:nvPr/>
        </p:nvGrpSpPr>
        <p:grpSpPr bwMode="auto">
          <a:xfrm>
            <a:off x="259538" y="1628803"/>
            <a:ext cx="3692860" cy="504827"/>
            <a:chOff x="416496" y="1196750"/>
            <a:chExt cx="2144688" cy="504058"/>
          </a:xfrm>
        </p:grpSpPr>
        <p:sp>
          <p:nvSpPr>
            <p:cNvPr id="19" name="矩形 18"/>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5.</a:t>
              </a:r>
              <a:r>
                <a:rPr lang="zh-CN" altLang="en-US" sz="2400" dirty="0">
                  <a:solidFill>
                    <a:schemeClr val="bg1"/>
                  </a:solidFill>
                  <a:latin typeface="黑体" pitchFamily="2" charset="-122"/>
                  <a:ea typeface="黑体" pitchFamily="2" charset="-122"/>
                </a:rPr>
                <a:t>标准成本的制定</a:t>
              </a:r>
            </a:p>
          </p:txBody>
        </p:sp>
      </p:grpSp>
      <p:grpSp>
        <p:nvGrpSpPr>
          <p:cNvPr id="18" name="组合 17"/>
          <p:cNvGrpSpPr/>
          <p:nvPr/>
        </p:nvGrpSpPr>
        <p:grpSpPr>
          <a:xfrm>
            <a:off x="191357" y="92855"/>
            <a:ext cx="4402159" cy="613803"/>
            <a:chOff x="1271464" y="2420888"/>
            <a:chExt cx="4392488" cy="613803"/>
          </a:xfrm>
        </p:grpSpPr>
        <p:sp>
          <p:nvSpPr>
            <p:cNvPr id="2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2" name="TextBox 21"/>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aphicFrame>
        <p:nvGraphicFramePr>
          <p:cNvPr id="14" name="表格 13"/>
          <p:cNvGraphicFramePr/>
          <p:nvPr>
            <p:custDataLst>
              <p:tags r:id="rId1"/>
            </p:custDataLst>
            <p:extLst>
              <p:ext uri="{D42A27DB-BD31-4B8C-83A1-F6EECF244321}">
                <p14:modId xmlns:p14="http://schemas.microsoft.com/office/powerpoint/2010/main" val="3402433906"/>
              </p:ext>
            </p:extLst>
          </p:nvPr>
        </p:nvGraphicFramePr>
        <p:xfrm>
          <a:off x="1631504" y="2315965"/>
          <a:ext cx="9692640" cy="4353395"/>
        </p:xfrm>
        <a:graphic>
          <a:graphicData uri="http://schemas.openxmlformats.org/drawingml/2006/table">
            <a:tbl>
              <a:tblPr firstRow="1" bandRow="1">
                <a:tableStyleId>{5940675A-B579-460E-94D1-54222C63F5DA}</a:tableStyleId>
              </a:tblPr>
              <a:tblGrid>
                <a:gridCol w="2821940">
                  <a:extLst>
                    <a:ext uri="{9D8B030D-6E8A-4147-A177-3AD203B41FA5}">
                      <a16:colId xmlns:a16="http://schemas.microsoft.com/office/drawing/2014/main" val="20000"/>
                    </a:ext>
                  </a:extLst>
                </a:gridCol>
                <a:gridCol w="2210435">
                  <a:extLst>
                    <a:ext uri="{9D8B030D-6E8A-4147-A177-3AD203B41FA5}">
                      <a16:colId xmlns:a16="http://schemas.microsoft.com/office/drawing/2014/main" val="20001"/>
                    </a:ext>
                  </a:extLst>
                </a:gridCol>
                <a:gridCol w="2265045">
                  <a:extLst>
                    <a:ext uri="{9D8B030D-6E8A-4147-A177-3AD203B41FA5}">
                      <a16:colId xmlns:a16="http://schemas.microsoft.com/office/drawing/2014/main" val="20002"/>
                    </a:ext>
                  </a:extLst>
                </a:gridCol>
                <a:gridCol w="2395220">
                  <a:extLst>
                    <a:ext uri="{9D8B030D-6E8A-4147-A177-3AD203B41FA5}">
                      <a16:colId xmlns:a16="http://schemas.microsoft.com/office/drawing/2014/main" val="20003"/>
                    </a:ext>
                  </a:extLst>
                </a:gridCol>
              </a:tblGrid>
              <a:tr h="238031">
                <a:tc>
                  <a:txBody>
                    <a:bodyPr/>
                    <a:lstStyle/>
                    <a:p>
                      <a:pPr indent="0" algn="ctr">
                        <a:buNone/>
                      </a:pPr>
                      <a:r>
                        <a:rPr lang="en-US" sz="1600" b="1" dirty="0" err="1">
                          <a:solidFill>
                            <a:schemeClr val="tx1"/>
                          </a:solidFill>
                          <a:latin typeface="黑体" pitchFamily="2" charset="-122"/>
                          <a:ea typeface="黑体" pitchFamily="2" charset="-122"/>
                          <a:cs typeface="宋体" panose="02010600030101010101" pitchFamily="2" charset="-122"/>
                        </a:rPr>
                        <a:t>成本项目</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a:solidFill>
                            <a:schemeClr val="tx1"/>
                          </a:solidFill>
                          <a:latin typeface="黑体" pitchFamily="2" charset="-122"/>
                          <a:ea typeface="黑体" pitchFamily="2" charset="-122"/>
                          <a:cs typeface="宋体" panose="02010600030101010101" pitchFamily="2" charset="-122"/>
                        </a:rPr>
                        <a:t>用量标准</a:t>
                      </a:r>
                      <a:endParaRPr lang="en-US" altLang="en-US" sz="1600" b="1">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dirty="0" err="1">
                          <a:solidFill>
                            <a:schemeClr val="tx1"/>
                          </a:solidFill>
                          <a:latin typeface="黑体" pitchFamily="2" charset="-122"/>
                          <a:ea typeface="黑体" pitchFamily="2" charset="-122"/>
                          <a:cs typeface="宋体" panose="02010600030101010101" pitchFamily="2" charset="-122"/>
                        </a:rPr>
                        <a:t>价格标准</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dirty="0" err="1">
                          <a:solidFill>
                            <a:schemeClr val="tx1"/>
                          </a:solidFill>
                          <a:latin typeface="黑体" pitchFamily="2" charset="-122"/>
                          <a:ea typeface="黑体" pitchFamily="2" charset="-122"/>
                          <a:cs typeface="宋体" panose="02010600030101010101" pitchFamily="2" charset="-122"/>
                        </a:rPr>
                        <a:t>标准成本</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0"/>
                  </a:ext>
                </a:extLst>
              </a:tr>
              <a:tr h="1057094">
                <a:tc>
                  <a:txBody>
                    <a:bodyPr/>
                    <a:lstStyle/>
                    <a:p>
                      <a:pPr indent="0">
                        <a:buNone/>
                      </a:pPr>
                      <a:r>
                        <a:rPr lang="en-US" sz="1600" b="1" dirty="0" err="1">
                          <a:solidFill>
                            <a:schemeClr val="tx1"/>
                          </a:solidFill>
                          <a:latin typeface="黑体" pitchFamily="2" charset="-122"/>
                          <a:ea typeface="黑体" pitchFamily="2" charset="-122"/>
                          <a:cs typeface="宋体" panose="02010600030101010101" pitchFamily="2" charset="-122"/>
                        </a:rPr>
                        <a:t>直接材料</a:t>
                      </a:r>
                      <a:r>
                        <a:rPr lang="en-US" sz="1600" b="1" dirty="0">
                          <a:solidFill>
                            <a:schemeClr val="tx1"/>
                          </a:solidFill>
                          <a:latin typeface="黑体" pitchFamily="2" charset="-122"/>
                          <a:ea typeface="黑体" pitchFamily="2" charset="-122"/>
                          <a:cs typeface="宋体" panose="02010600030101010101" pitchFamily="2" charset="-122"/>
                        </a:rPr>
                        <a:t>：</a:t>
                      </a:r>
                    </a:p>
                    <a:p>
                      <a:pPr indent="0">
                        <a:buNone/>
                      </a:pPr>
                      <a:r>
                        <a:rPr lang="en-US" sz="1600" b="1" dirty="0" err="1">
                          <a:solidFill>
                            <a:schemeClr val="tx1"/>
                          </a:solidFill>
                          <a:latin typeface="黑体" pitchFamily="2" charset="-122"/>
                          <a:ea typeface="黑体" pitchFamily="2" charset="-122"/>
                          <a:cs typeface="宋体" panose="02010600030101010101" pitchFamily="2" charset="-122"/>
                        </a:rPr>
                        <a:t>A材料</a:t>
                      </a:r>
                      <a:endParaRPr lang="en-US" sz="1600" b="1" dirty="0">
                        <a:solidFill>
                          <a:schemeClr val="tx1"/>
                        </a:solidFill>
                        <a:latin typeface="黑体" pitchFamily="2" charset="-122"/>
                        <a:ea typeface="黑体" pitchFamily="2" charset="-122"/>
                        <a:cs typeface="宋体" panose="02010600030101010101" pitchFamily="2" charset="-122"/>
                      </a:endParaRPr>
                    </a:p>
                    <a:p>
                      <a:pPr indent="0">
                        <a:buNone/>
                      </a:pPr>
                      <a:r>
                        <a:rPr lang="en-US" sz="1600" b="1" dirty="0" err="1">
                          <a:solidFill>
                            <a:schemeClr val="tx1"/>
                          </a:solidFill>
                          <a:latin typeface="黑体" pitchFamily="2" charset="-122"/>
                          <a:ea typeface="黑体" pitchFamily="2" charset="-122"/>
                          <a:cs typeface="宋体" panose="02010600030101010101" pitchFamily="2" charset="-122"/>
                        </a:rPr>
                        <a:t>B材料</a:t>
                      </a:r>
                      <a:endParaRPr lang="en-US" sz="1600" b="1" dirty="0">
                        <a:solidFill>
                          <a:schemeClr val="tx1"/>
                        </a:solidFill>
                        <a:latin typeface="黑体" pitchFamily="2" charset="-122"/>
                        <a:ea typeface="黑体" pitchFamily="2" charset="-122"/>
                        <a:cs typeface="宋体" panose="02010600030101010101" pitchFamily="2" charset="-122"/>
                      </a:endParaRPr>
                    </a:p>
                    <a:p>
                      <a:pPr indent="0">
                        <a:buNone/>
                      </a:pPr>
                      <a:r>
                        <a:rPr lang="en-US" sz="1600" b="1" dirty="0" err="1">
                          <a:solidFill>
                            <a:schemeClr val="tx1"/>
                          </a:solidFill>
                          <a:latin typeface="黑体" pitchFamily="2" charset="-122"/>
                          <a:ea typeface="黑体" pitchFamily="2" charset="-122"/>
                          <a:cs typeface="宋体" panose="02010600030101010101" pitchFamily="2" charset="-122"/>
                        </a:rPr>
                        <a:t>合计</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dirty="0">
                          <a:solidFill>
                            <a:schemeClr val="tx1"/>
                          </a:solidFill>
                          <a:latin typeface="黑体" pitchFamily="2" charset="-122"/>
                          <a:ea typeface="黑体" pitchFamily="2" charset="-122"/>
                          <a:cs typeface="宋体" panose="02010600030101010101" pitchFamily="2" charset="-122"/>
                        </a:rPr>
                        <a:t> </a:t>
                      </a: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23.00千克</a:t>
                      </a: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27.00千克</a:t>
                      </a: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a:solidFill>
                            <a:schemeClr val="tx1"/>
                          </a:solidFill>
                          <a:latin typeface="黑体" pitchFamily="2" charset="-122"/>
                          <a:ea typeface="黑体" pitchFamily="2" charset="-122"/>
                          <a:cs typeface="宋体" panose="02010600030101010101" pitchFamily="2" charset="-122"/>
                        </a:rPr>
                        <a:t> </a:t>
                      </a:r>
                    </a:p>
                    <a:p>
                      <a:pPr indent="0" algn="ctr">
                        <a:buNone/>
                      </a:pPr>
                      <a:r>
                        <a:rPr lang="en-US" sz="1600" b="1">
                          <a:solidFill>
                            <a:schemeClr val="tx1"/>
                          </a:solidFill>
                          <a:latin typeface="黑体" pitchFamily="2" charset="-122"/>
                          <a:ea typeface="黑体" pitchFamily="2" charset="-122"/>
                          <a:cs typeface="宋体" panose="02010600030101010101" pitchFamily="2" charset="-122"/>
                        </a:rPr>
                        <a:t>15.50元/千克</a:t>
                      </a:r>
                    </a:p>
                    <a:p>
                      <a:pPr indent="0" algn="ctr">
                        <a:buNone/>
                      </a:pPr>
                      <a:r>
                        <a:rPr lang="en-US" sz="1600" b="1">
                          <a:solidFill>
                            <a:schemeClr val="tx1"/>
                          </a:solidFill>
                          <a:latin typeface="黑体" pitchFamily="2" charset="-122"/>
                          <a:ea typeface="黑体" pitchFamily="2" charset="-122"/>
                          <a:cs typeface="宋体" panose="02010600030101010101" pitchFamily="2" charset="-122"/>
                        </a:rPr>
                        <a:t>32.30元/千克</a:t>
                      </a:r>
                    </a:p>
                    <a:p>
                      <a:pPr indent="0" algn="ctr">
                        <a:buNone/>
                      </a:pPr>
                      <a:r>
                        <a:rPr lang="en-US" sz="1600" b="1">
                          <a:solidFill>
                            <a:schemeClr val="tx1"/>
                          </a:solidFill>
                          <a:latin typeface="黑体" pitchFamily="2" charset="-122"/>
                          <a:ea typeface="黑体" pitchFamily="2" charset="-122"/>
                          <a:cs typeface="宋体" panose="02010600030101010101" pitchFamily="2" charset="-122"/>
                        </a:rPr>
                        <a:t>--</a:t>
                      </a:r>
                      <a:endParaRPr lang="en-US" altLang="en-US" sz="1600" b="1">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a:solidFill>
                            <a:schemeClr val="tx1"/>
                          </a:solidFill>
                          <a:latin typeface="黑体" pitchFamily="2" charset="-122"/>
                          <a:ea typeface="黑体" pitchFamily="2" charset="-122"/>
                          <a:cs typeface="宋体" panose="02010600030101010101" pitchFamily="2" charset="-122"/>
                        </a:rPr>
                        <a:t> </a:t>
                      </a:r>
                    </a:p>
                    <a:p>
                      <a:pPr indent="0" algn="ctr">
                        <a:buNone/>
                      </a:pPr>
                      <a:r>
                        <a:rPr lang="en-US" sz="1600" b="1">
                          <a:solidFill>
                            <a:schemeClr val="tx1"/>
                          </a:solidFill>
                          <a:latin typeface="黑体" pitchFamily="2" charset="-122"/>
                          <a:ea typeface="黑体" pitchFamily="2" charset="-122"/>
                          <a:cs typeface="宋体" panose="02010600030101010101" pitchFamily="2" charset="-122"/>
                        </a:rPr>
                        <a:t>356.50元</a:t>
                      </a:r>
                    </a:p>
                    <a:p>
                      <a:pPr indent="0" algn="ctr">
                        <a:buNone/>
                      </a:pPr>
                      <a:r>
                        <a:rPr lang="en-US" sz="1600" b="1">
                          <a:solidFill>
                            <a:schemeClr val="tx1"/>
                          </a:solidFill>
                          <a:latin typeface="黑体" pitchFamily="2" charset="-122"/>
                          <a:ea typeface="黑体" pitchFamily="2" charset="-122"/>
                          <a:cs typeface="宋体" panose="02010600030101010101" pitchFamily="2" charset="-122"/>
                        </a:rPr>
                        <a:t>872.10元</a:t>
                      </a:r>
                    </a:p>
                    <a:p>
                      <a:pPr indent="0" algn="ctr">
                        <a:buNone/>
                      </a:pPr>
                      <a:r>
                        <a:rPr lang="en-US" sz="1600" b="1">
                          <a:solidFill>
                            <a:schemeClr val="tx1"/>
                          </a:solidFill>
                          <a:latin typeface="黑体" pitchFamily="2" charset="-122"/>
                          <a:ea typeface="黑体" pitchFamily="2" charset="-122"/>
                          <a:cs typeface="宋体" panose="02010600030101010101" pitchFamily="2" charset="-122"/>
                        </a:rPr>
                        <a:t>1 228.60元</a:t>
                      </a:r>
                      <a:endParaRPr lang="en-US" altLang="en-US" sz="1600" b="1">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1"/>
                  </a:ext>
                </a:extLst>
              </a:tr>
              <a:tr h="985768">
                <a:tc>
                  <a:txBody>
                    <a:bodyPr/>
                    <a:lstStyle/>
                    <a:p>
                      <a:pPr indent="0">
                        <a:buNone/>
                      </a:pPr>
                      <a:r>
                        <a:rPr lang="en-US" sz="1600" b="1">
                          <a:solidFill>
                            <a:schemeClr val="tx1"/>
                          </a:solidFill>
                          <a:latin typeface="黑体" pitchFamily="2" charset="-122"/>
                          <a:ea typeface="黑体" pitchFamily="2" charset="-122"/>
                          <a:cs typeface="宋体" panose="02010600030101010101" pitchFamily="2" charset="-122"/>
                        </a:rPr>
                        <a:t>直接人工：</a:t>
                      </a:r>
                    </a:p>
                    <a:p>
                      <a:pPr indent="0">
                        <a:buNone/>
                      </a:pPr>
                      <a:r>
                        <a:rPr lang="en-US" sz="1600" b="1">
                          <a:solidFill>
                            <a:schemeClr val="tx1"/>
                          </a:solidFill>
                          <a:latin typeface="黑体" pitchFamily="2" charset="-122"/>
                          <a:ea typeface="黑体" pitchFamily="2" charset="-122"/>
                          <a:cs typeface="宋体" panose="02010600030101010101" pitchFamily="2" charset="-122"/>
                        </a:rPr>
                        <a:t>第一车间</a:t>
                      </a:r>
                    </a:p>
                    <a:p>
                      <a:pPr indent="0">
                        <a:buNone/>
                      </a:pPr>
                      <a:r>
                        <a:rPr lang="en-US" sz="1600" b="1">
                          <a:solidFill>
                            <a:schemeClr val="tx1"/>
                          </a:solidFill>
                          <a:latin typeface="黑体" pitchFamily="2" charset="-122"/>
                          <a:ea typeface="黑体" pitchFamily="2" charset="-122"/>
                          <a:cs typeface="宋体" panose="02010600030101010101" pitchFamily="2" charset="-122"/>
                        </a:rPr>
                        <a:t>第二车间</a:t>
                      </a:r>
                    </a:p>
                    <a:p>
                      <a:pPr indent="0">
                        <a:buNone/>
                      </a:pPr>
                      <a:r>
                        <a:rPr lang="en-US" sz="1600" b="1">
                          <a:solidFill>
                            <a:schemeClr val="tx1"/>
                          </a:solidFill>
                          <a:latin typeface="黑体" pitchFamily="2" charset="-122"/>
                          <a:ea typeface="黑体" pitchFamily="2" charset="-122"/>
                          <a:cs typeface="宋体" panose="02010600030101010101" pitchFamily="2" charset="-122"/>
                        </a:rPr>
                        <a:t>合计</a:t>
                      </a:r>
                      <a:endParaRPr lang="en-US" altLang="en-US" sz="1600" b="1">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dirty="0">
                          <a:solidFill>
                            <a:schemeClr val="tx1"/>
                          </a:solidFill>
                          <a:latin typeface="黑体" pitchFamily="2" charset="-122"/>
                          <a:ea typeface="黑体" pitchFamily="2" charset="-122"/>
                          <a:cs typeface="宋体" panose="02010600030101010101" pitchFamily="2" charset="-122"/>
                        </a:rPr>
                        <a:t> </a:t>
                      </a: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2小时</a:t>
                      </a: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1小时 </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dirty="0">
                          <a:solidFill>
                            <a:schemeClr val="tx1"/>
                          </a:solidFill>
                          <a:latin typeface="黑体" pitchFamily="2" charset="-122"/>
                          <a:ea typeface="黑体" pitchFamily="2" charset="-122"/>
                          <a:cs typeface="宋体" panose="02010600030101010101" pitchFamily="2" charset="-122"/>
                        </a:rPr>
                        <a:t> </a:t>
                      </a: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9.00元/</a:t>
                      </a:r>
                      <a:r>
                        <a:rPr lang="en-US" sz="1600" b="1" dirty="0" err="1">
                          <a:solidFill>
                            <a:schemeClr val="tx1"/>
                          </a:solidFill>
                          <a:latin typeface="黑体" pitchFamily="2" charset="-122"/>
                          <a:ea typeface="黑体" pitchFamily="2" charset="-122"/>
                          <a:cs typeface="宋体" panose="02010600030101010101" pitchFamily="2" charset="-122"/>
                        </a:rPr>
                        <a:t>小时</a:t>
                      </a:r>
                      <a:endParaRPr lang="en-US" sz="1600" b="1" dirty="0">
                        <a:solidFill>
                          <a:schemeClr val="tx1"/>
                        </a:solidFill>
                        <a:latin typeface="黑体" pitchFamily="2" charset="-122"/>
                        <a:ea typeface="黑体" pitchFamily="2" charset="-122"/>
                        <a:cs typeface="宋体" panose="02010600030101010101" pitchFamily="2" charset="-122"/>
                      </a:endParaRP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12.50元/</a:t>
                      </a:r>
                      <a:r>
                        <a:rPr lang="en-US" sz="1600" b="1" dirty="0" err="1">
                          <a:solidFill>
                            <a:schemeClr val="tx1"/>
                          </a:solidFill>
                          <a:latin typeface="黑体" pitchFamily="2" charset="-122"/>
                          <a:ea typeface="黑体" pitchFamily="2" charset="-122"/>
                          <a:cs typeface="宋体" panose="02010600030101010101" pitchFamily="2" charset="-122"/>
                        </a:rPr>
                        <a:t>小时</a:t>
                      </a:r>
                      <a:r>
                        <a:rPr lang="en-US" sz="1600" b="1" dirty="0">
                          <a:solidFill>
                            <a:schemeClr val="tx1"/>
                          </a:solidFill>
                          <a:latin typeface="黑体" pitchFamily="2" charset="-122"/>
                          <a:ea typeface="黑体" pitchFamily="2" charset="-122"/>
                          <a:cs typeface="宋体" panose="02010600030101010101" pitchFamily="2" charset="-122"/>
                        </a:rPr>
                        <a:t> </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a:solidFill>
                            <a:schemeClr val="tx1"/>
                          </a:solidFill>
                          <a:latin typeface="黑体" pitchFamily="2" charset="-122"/>
                          <a:ea typeface="黑体" pitchFamily="2" charset="-122"/>
                          <a:cs typeface="宋体" panose="02010600030101010101" pitchFamily="2" charset="-122"/>
                        </a:rPr>
                        <a:t> </a:t>
                      </a:r>
                    </a:p>
                    <a:p>
                      <a:pPr indent="0" algn="ctr">
                        <a:buNone/>
                      </a:pPr>
                      <a:r>
                        <a:rPr lang="en-US" sz="1600" b="1">
                          <a:solidFill>
                            <a:schemeClr val="tx1"/>
                          </a:solidFill>
                          <a:latin typeface="黑体" pitchFamily="2" charset="-122"/>
                          <a:ea typeface="黑体" pitchFamily="2" charset="-122"/>
                          <a:cs typeface="宋体" panose="02010600030101010101" pitchFamily="2" charset="-122"/>
                        </a:rPr>
                        <a:t>18.00元</a:t>
                      </a:r>
                    </a:p>
                    <a:p>
                      <a:pPr indent="0" algn="ctr">
                        <a:buNone/>
                      </a:pPr>
                      <a:r>
                        <a:rPr lang="en-US" sz="1600" b="1">
                          <a:solidFill>
                            <a:schemeClr val="tx1"/>
                          </a:solidFill>
                          <a:latin typeface="黑体" pitchFamily="2" charset="-122"/>
                          <a:ea typeface="黑体" pitchFamily="2" charset="-122"/>
                          <a:cs typeface="宋体" panose="02010600030101010101" pitchFamily="2" charset="-122"/>
                        </a:rPr>
                        <a:t>12.50元</a:t>
                      </a:r>
                    </a:p>
                    <a:p>
                      <a:pPr indent="0" algn="ctr">
                        <a:buNone/>
                      </a:pPr>
                      <a:r>
                        <a:rPr lang="en-US" sz="1600" b="1">
                          <a:solidFill>
                            <a:schemeClr val="tx1"/>
                          </a:solidFill>
                          <a:latin typeface="黑体" pitchFamily="2" charset="-122"/>
                          <a:ea typeface="黑体" pitchFamily="2" charset="-122"/>
                          <a:cs typeface="宋体" panose="02010600030101010101" pitchFamily="2" charset="-122"/>
                        </a:rPr>
                        <a:t>30.50元</a:t>
                      </a:r>
                      <a:endParaRPr lang="en-US" altLang="en-US" sz="1600" b="1">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2"/>
                  </a:ext>
                </a:extLst>
              </a:tr>
              <a:tr h="1680351">
                <a:tc>
                  <a:txBody>
                    <a:bodyPr/>
                    <a:lstStyle/>
                    <a:p>
                      <a:pPr indent="0">
                        <a:buNone/>
                      </a:pPr>
                      <a:r>
                        <a:rPr lang="en-US" sz="1600" b="1">
                          <a:solidFill>
                            <a:schemeClr val="tx1"/>
                          </a:solidFill>
                          <a:latin typeface="黑体" pitchFamily="2" charset="-122"/>
                          <a:ea typeface="黑体" pitchFamily="2" charset="-122"/>
                          <a:cs typeface="宋体" panose="02010600030101010101" pitchFamily="2" charset="-122"/>
                        </a:rPr>
                        <a:t>制造费用：</a:t>
                      </a:r>
                    </a:p>
                    <a:p>
                      <a:pPr indent="0">
                        <a:buNone/>
                      </a:pPr>
                      <a:r>
                        <a:rPr lang="en-US" sz="1600" b="1">
                          <a:solidFill>
                            <a:schemeClr val="tx1"/>
                          </a:solidFill>
                          <a:latin typeface="黑体" pitchFamily="2" charset="-122"/>
                          <a:ea typeface="黑体" pitchFamily="2" charset="-122"/>
                          <a:cs typeface="宋体" panose="02010600030101010101" pitchFamily="2" charset="-122"/>
                        </a:rPr>
                        <a:t>变动费用（第一车间）</a:t>
                      </a:r>
                    </a:p>
                    <a:p>
                      <a:pPr indent="0">
                        <a:buNone/>
                      </a:pPr>
                      <a:r>
                        <a:rPr lang="en-US" sz="1600" b="1">
                          <a:solidFill>
                            <a:schemeClr val="tx1"/>
                          </a:solidFill>
                          <a:latin typeface="黑体" pitchFamily="2" charset="-122"/>
                          <a:ea typeface="黑体" pitchFamily="2" charset="-122"/>
                          <a:cs typeface="宋体" panose="02010600030101010101" pitchFamily="2" charset="-122"/>
                        </a:rPr>
                        <a:t>变动费用（第二车间）</a:t>
                      </a:r>
                    </a:p>
                    <a:p>
                      <a:pPr indent="0">
                        <a:buNone/>
                      </a:pPr>
                      <a:r>
                        <a:rPr lang="en-US" sz="1600" b="1">
                          <a:solidFill>
                            <a:schemeClr val="tx1"/>
                          </a:solidFill>
                          <a:latin typeface="黑体" pitchFamily="2" charset="-122"/>
                          <a:ea typeface="黑体" pitchFamily="2" charset="-122"/>
                          <a:cs typeface="宋体" panose="02010600030101010101" pitchFamily="2" charset="-122"/>
                        </a:rPr>
                        <a:t>合计</a:t>
                      </a:r>
                    </a:p>
                    <a:p>
                      <a:pPr indent="0">
                        <a:buNone/>
                      </a:pPr>
                      <a:r>
                        <a:rPr lang="en-US" sz="1600" b="1">
                          <a:solidFill>
                            <a:schemeClr val="tx1"/>
                          </a:solidFill>
                          <a:latin typeface="黑体" pitchFamily="2" charset="-122"/>
                          <a:ea typeface="黑体" pitchFamily="2" charset="-122"/>
                          <a:cs typeface="宋体" panose="02010600030101010101" pitchFamily="2" charset="-122"/>
                        </a:rPr>
                        <a:t>固定费用（第一车间）</a:t>
                      </a:r>
                    </a:p>
                    <a:p>
                      <a:pPr indent="0">
                        <a:buNone/>
                      </a:pPr>
                      <a:r>
                        <a:rPr lang="en-US" sz="1600" b="1">
                          <a:solidFill>
                            <a:schemeClr val="tx1"/>
                          </a:solidFill>
                          <a:latin typeface="黑体" pitchFamily="2" charset="-122"/>
                          <a:ea typeface="黑体" pitchFamily="2" charset="-122"/>
                          <a:cs typeface="宋体" panose="02010600030101010101" pitchFamily="2" charset="-122"/>
                        </a:rPr>
                        <a:t>固定费用（第二车间）</a:t>
                      </a:r>
                    </a:p>
                    <a:p>
                      <a:pPr indent="0">
                        <a:buNone/>
                      </a:pPr>
                      <a:r>
                        <a:rPr lang="en-US" sz="1600" b="1">
                          <a:solidFill>
                            <a:schemeClr val="tx1"/>
                          </a:solidFill>
                          <a:latin typeface="黑体" pitchFamily="2" charset="-122"/>
                          <a:ea typeface="黑体" pitchFamily="2" charset="-122"/>
                          <a:cs typeface="宋体" panose="02010600030101010101" pitchFamily="2" charset="-122"/>
                        </a:rPr>
                        <a:t>合计</a:t>
                      </a:r>
                      <a:endParaRPr lang="en-US" altLang="en-US" sz="1600" b="1">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a:solidFill>
                            <a:schemeClr val="tx1"/>
                          </a:solidFill>
                          <a:latin typeface="黑体" pitchFamily="2" charset="-122"/>
                          <a:ea typeface="黑体" pitchFamily="2" charset="-122"/>
                          <a:cs typeface="宋体" panose="02010600030101010101" pitchFamily="2" charset="-122"/>
                        </a:rPr>
                        <a:t> </a:t>
                      </a:r>
                    </a:p>
                    <a:p>
                      <a:pPr indent="0" algn="ctr">
                        <a:buNone/>
                      </a:pPr>
                      <a:r>
                        <a:rPr lang="en-US" sz="1600" b="1">
                          <a:solidFill>
                            <a:schemeClr val="tx1"/>
                          </a:solidFill>
                          <a:latin typeface="黑体" pitchFamily="2" charset="-122"/>
                          <a:ea typeface="黑体" pitchFamily="2" charset="-122"/>
                          <a:cs typeface="宋体" panose="02010600030101010101" pitchFamily="2" charset="-122"/>
                        </a:rPr>
                        <a:t>2小时</a:t>
                      </a:r>
                    </a:p>
                    <a:p>
                      <a:pPr indent="0" algn="ctr">
                        <a:buNone/>
                      </a:pPr>
                      <a:r>
                        <a:rPr lang="en-US" sz="1600" b="1">
                          <a:solidFill>
                            <a:schemeClr val="tx1"/>
                          </a:solidFill>
                          <a:latin typeface="黑体" pitchFamily="2" charset="-122"/>
                          <a:ea typeface="黑体" pitchFamily="2" charset="-122"/>
                          <a:cs typeface="宋体" panose="02010600030101010101" pitchFamily="2" charset="-122"/>
                        </a:rPr>
                        <a:t>1小时</a:t>
                      </a:r>
                    </a:p>
                    <a:p>
                      <a:pPr indent="0" algn="ctr">
                        <a:buNone/>
                      </a:pPr>
                      <a:r>
                        <a:rPr lang="en-US" sz="1600" b="1">
                          <a:solidFill>
                            <a:schemeClr val="tx1"/>
                          </a:solidFill>
                          <a:latin typeface="黑体" pitchFamily="2" charset="-122"/>
                          <a:ea typeface="黑体" pitchFamily="2" charset="-122"/>
                          <a:cs typeface="宋体" panose="02010600030101010101" pitchFamily="2" charset="-122"/>
                        </a:rPr>
                        <a:t>--</a:t>
                      </a:r>
                    </a:p>
                    <a:p>
                      <a:pPr indent="0" algn="ctr">
                        <a:buNone/>
                      </a:pPr>
                      <a:r>
                        <a:rPr lang="en-US" sz="1600" b="1">
                          <a:solidFill>
                            <a:schemeClr val="tx1"/>
                          </a:solidFill>
                          <a:latin typeface="黑体" pitchFamily="2" charset="-122"/>
                          <a:ea typeface="黑体" pitchFamily="2" charset="-122"/>
                          <a:cs typeface="宋体" panose="02010600030101010101" pitchFamily="2" charset="-122"/>
                        </a:rPr>
                        <a:t>2小时</a:t>
                      </a:r>
                    </a:p>
                    <a:p>
                      <a:pPr indent="0" algn="ctr">
                        <a:buNone/>
                      </a:pPr>
                      <a:r>
                        <a:rPr lang="en-US" sz="1600" b="1">
                          <a:solidFill>
                            <a:schemeClr val="tx1"/>
                          </a:solidFill>
                          <a:latin typeface="黑体" pitchFamily="2" charset="-122"/>
                          <a:ea typeface="黑体" pitchFamily="2" charset="-122"/>
                          <a:cs typeface="宋体" panose="02010600030101010101" pitchFamily="2" charset="-122"/>
                        </a:rPr>
                        <a:t>1小时</a:t>
                      </a:r>
                    </a:p>
                    <a:p>
                      <a:pPr indent="0" algn="ctr">
                        <a:buNone/>
                      </a:pPr>
                      <a:r>
                        <a:rPr lang="en-US" sz="1600" b="1">
                          <a:solidFill>
                            <a:schemeClr val="tx1"/>
                          </a:solidFill>
                          <a:latin typeface="黑体" pitchFamily="2" charset="-122"/>
                          <a:ea typeface="黑体" pitchFamily="2" charset="-122"/>
                          <a:cs typeface="宋体" panose="02010600030101010101" pitchFamily="2" charset="-122"/>
                        </a:rPr>
                        <a:t>--</a:t>
                      </a:r>
                      <a:endParaRPr lang="en-US" altLang="en-US" sz="1600" b="1">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r>
                        <a:rPr lang="en-US" sz="1600" b="1" dirty="0">
                          <a:solidFill>
                            <a:schemeClr val="tx1"/>
                          </a:solidFill>
                          <a:latin typeface="黑体" pitchFamily="2" charset="-122"/>
                          <a:ea typeface="黑体" pitchFamily="2" charset="-122"/>
                          <a:cs typeface="宋体" panose="02010600030101010101" pitchFamily="2" charset="-122"/>
                        </a:rPr>
                        <a:t> </a:t>
                      </a: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2.50元/</a:t>
                      </a:r>
                      <a:r>
                        <a:rPr lang="en-US" sz="1600" b="1" dirty="0" err="1">
                          <a:solidFill>
                            <a:schemeClr val="tx1"/>
                          </a:solidFill>
                          <a:latin typeface="黑体" pitchFamily="2" charset="-122"/>
                          <a:ea typeface="黑体" pitchFamily="2" charset="-122"/>
                          <a:cs typeface="宋体" panose="02010600030101010101" pitchFamily="2" charset="-122"/>
                        </a:rPr>
                        <a:t>小时</a:t>
                      </a:r>
                      <a:endParaRPr lang="en-US" sz="1600" b="1" dirty="0">
                        <a:solidFill>
                          <a:schemeClr val="tx1"/>
                        </a:solidFill>
                        <a:latin typeface="黑体" pitchFamily="2" charset="-122"/>
                        <a:ea typeface="黑体" pitchFamily="2" charset="-122"/>
                        <a:cs typeface="宋体" panose="02010600030101010101" pitchFamily="2" charset="-122"/>
                      </a:endParaRP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1.20元/</a:t>
                      </a:r>
                      <a:r>
                        <a:rPr lang="en-US" sz="1600" b="1" dirty="0" err="1">
                          <a:solidFill>
                            <a:schemeClr val="tx1"/>
                          </a:solidFill>
                          <a:latin typeface="黑体" pitchFamily="2" charset="-122"/>
                          <a:ea typeface="黑体" pitchFamily="2" charset="-122"/>
                          <a:cs typeface="宋体" panose="02010600030101010101" pitchFamily="2" charset="-122"/>
                        </a:rPr>
                        <a:t>小时</a:t>
                      </a:r>
                      <a:endParaRPr lang="en-US" sz="1600" b="1" dirty="0">
                        <a:solidFill>
                          <a:schemeClr val="tx1"/>
                        </a:solidFill>
                        <a:latin typeface="黑体" pitchFamily="2" charset="-122"/>
                        <a:ea typeface="黑体" pitchFamily="2" charset="-122"/>
                        <a:cs typeface="宋体" panose="02010600030101010101" pitchFamily="2" charset="-122"/>
                      </a:endParaRP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a:t>
                      </a: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1.00元/</a:t>
                      </a:r>
                      <a:r>
                        <a:rPr lang="en-US" sz="1600" b="1" dirty="0" err="1">
                          <a:solidFill>
                            <a:schemeClr val="tx1"/>
                          </a:solidFill>
                          <a:latin typeface="黑体" pitchFamily="2" charset="-122"/>
                          <a:ea typeface="黑体" pitchFamily="2" charset="-122"/>
                          <a:cs typeface="宋体" panose="02010600030101010101" pitchFamily="2" charset="-122"/>
                        </a:rPr>
                        <a:t>小时</a:t>
                      </a:r>
                      <a:endParaRPr lang="en-US" sz="1600" b="1" dirty="0">
                        <a:solidFill>
                          <a:schemeClr val="tx1"/>
                        </a:solidFill>
                        <a:latin typeface="黑体" pitchFamily="2" charset="-122"/>
                        <a:ea typeface="黑体" pitchFamily="2" charset="-122"/>
                        <a:cs typeface="宋体" panose="02010600030101010101" pitchFamily="2" charset="-122"/>
                      </a:endParaRP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1.50元/</a:t>
                      </a:r>
                      <a:r>
                        <a:rPr lang="en-US" sz="1600" b="1" dirty="0" err="1">
                          <a:solidFill>
                            <a:schemeClr val="tx1"/>
                          </a:solidFill>
                          <a:latin typeface="黑体" pitchFamily="2" charset="-122"/>
                          <a:ea typeface="黑体" pitchFamily="2" charset="-122"/>
                          <a:cs typeface="宋体" panose="02010600030101010101" pitchFamily="2" charset="-122"/>
                        </a:rPr>
                        <a:t>小时</a:t>
                      </a:r>
                      <a:endParaRPr lang="en-US" sz="1600" b="1" dirty="0">
                        <a:solidFill>
                          <a:schemeClr val="tx1"/>
                        </a:solidFill>
                        <a:latin typeface="黑体" pitchFamily="2" charset="-122"/>
                        <a:ea typeface="黑体" pitchFamily="2" charset="-122"/>
                        <a:cs typeface="宋体" panose="02010600030101010101" pitchFamily="2" charset="-122"/>
                      </a:endParaRP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a:txBody>
                    <a:bodyPr/>
                    <a:lstStyle/>
                    <a:p>
                      <a:pPr indent="0" algn="ctr">
                        <a:buNone/>
                      </a:pPr>
                      <a:endParaRPr lang="en-US" sz="1600" b="1" dirty="0">
                        <a:solidFill>
                          <a:schemeClr val="tx1"/>
                        </a:solidFill>
                        <a:latin typeface="黑体" pitchFamily="2" charset="-122"/>
                        <a:ea typeface="黑体" pitchFamily="2" charset="-122"/>
                        <a:cs typeface="宋体" panose="02010600030101010101" pitchFamily="2" charset="-122"/>
                      </a:endParaRP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 5.00元</a:t>
                      </a: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1.20元</a:t>
                      </a: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6.20元</a:t>
                      </a: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2.00元</a:t>
                      </a: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1.50元</a:t>
                      </a:r>
                    </a:p>
                    <a:p>
                      <a:pPr indent="0" algn="ctr">
                        <a:buNone/>
                      </a:pPr>
                      <a:r>
                        <a:rPr lang="en-US" sz="1600" b="1" dirty="0">
                          <a:solidFill>
                            <a:schemeClr val="tx1"/>
                          </a:solidFill>
                          <a:latin typeface="黑体" pitchFamily="2" charset="-122"/>
                          <a:ea typeface="黑体" pitchFamily="2" charset="-122"/>
                          <a:cs typeface="宋体" panose="02010600030101010101" pitchFamily="2" charset="-122"/>
                        </a:rPr>
                        <a:t>3.50元</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extLst>
                  <a:ext uri="{0D108BD9-81ED-4DB2-BD59-A6C34878D82A}">
                    <a16:rowId xmlns:a16="http://schemas.microsoft.com/office/drawing/2014/main" val="10003"/>
                  </a:ext>
                </a:extLst>
              </a:tr>
              <a:tr h="359813">
                <a:tc>
                  <a:txBody>
                    <a:bodyPr/>
                    <a:lstStyle/>
                    <a:p>
                      <a:pPr indent="0">
                        <a:buNone/>
                      </a:pPr>
                      <a:r>
                        <a:rPr lang="en-US" sz="1600" b="1">
                          <a:solidFill>
                            <a:schemeClr val="tx1"/>
                          </a:solidFill>
                          <a:latin typeface="黑体" pitchFamily="2" charset="-122"/>
                          <a:ea typeface="黑体" pitchFamily="2" charset="-122"/>
                          <a:cs typeface="宋体" panose="02010600030101010101" pitchFamily="2" charset="-122"/>
                        </a:rPr>
                        <a:t>单位产品标准成本总计</a:t>
                      </a:r>
                      <a:endParaRPr lang="en-US" altLang="en-US" sz="1600" b="1">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gridSpan="3">
                  <a:txBody>
                    <a:bodyPr/>
                    <a:lstStyle/>
                    <a:p>
                      <a:pPr indent="0" algn="ctr">
                        <a:buNone/>
                      </a:pPr>
                      <a:r>
                        <a:rPr lang="en-US" sz="1600" b="1" dirty="0">
                          <a:solidFill>
                            <a:schemeClr val="tx1"/>
                          </a:solidFill>
                          <a:latin typeface="黑体" pitchFamily="2" charset="-122"/>
                          <a:ea typeface="黑体" pitchFamily="2" charset="-122"/>
                          <a:cs typeface="宋体" panose="02010600030101010101" pitchFamily="2" charset="-122"/>
                        </a:rPr>
                        <a:t>1 268.80元</a:t>
                      </a:r>
                      <a:endParaRPr lang="en-US" altLang="en-US" sz="1600" b="1" dirty="0">
                        <a:solidFill>
                          <a:schemeClr val="tx1"/>
                        </a:solidFill>
                        <a:latin typeface="黑体" pitchFamily="2" charset="-122"/>
                        <a:ea typeface="黑体"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5">
                        <a:lumMod val="20000"/>
                        <a:lumOff val="80000"/>
                      </a:schemeClr>
                    </a:solidFill>
                  </a:tcPr>
                </a:tc>
                <a:tc hMerge="1">
                  <a:txBody>
                    <a:bodyPr/>
                    <a:lstStyle/>
                    <a:p>
                      <a:endParaRPr lang="zh-CN"/>
                    </a:p>
                  </a:txBody>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xBody>
                    <a:bodyPr/>
                    <a:lstStyle/>
                    <a:p>
                      <a:endParaRPr lang="zh-CN"/>
                    </a:p>
                  </a:txBody>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extLst>
                  <a:ext uri="{0D108BD9-81ED-4DB2-BD59-A6C34878D82A}">
                    <a16:rowId xmlns:a16="http://schemas.microsoft.com/office/drawing/2014/main" val="10004"/>
                  </a:ext>
                </a:extLst>
              </a:tr>
            </a:tbl>
          </a:graphicData>
        </a:graphic>
      </p:graphicFrame>
      <p:sp>
        <p:nvSpPr>
          <p:cNvPr id="15" name="文本框 105"/>
          <p:cNvSpPr txBox="1"/>
          <p:nvPr/>
        </p:nvSpPr>
        <p:spPr>
          <a:xfrm>
            <a:off x="4460611" y="1734850"/>
            <a:ext cx="5080000" cy="398780"/>
          </a:xfrm>
          <a:prstGeom prst="rect">
            <a:avLst/>
          </a:prstGeom>
          <a:noFill/>
          <a:ln w="9525">
            <a:noFill/>
          </a:ln>
        </p:spPr>
        <p:txBody>
          <a:bodyPr>
            <a:spAutoFit/>
          </a:bodyPr>
          <a:lstStyle/>
          <a:p>
            <a:pPr marL="0" indent="0" algn="ctr"/>
            <a:r>
              <a:rPr lang="zh-CN" sz="2000" b="1" dirty="0">
                <a:solidFill>
                  <a:srgbClr val="C00000"/>
                </a:solidFill>
                <a:ea typeface="宋体" panose="02010600030101010101" pitchFamily="2" charset="-122"/>
                <a:cs typeface="Times New Roman" panose="02020603050405020304" pitchFamily="18" charset="0"/>
              </a:rPr>
              <a:t>  </a:t>
            </a:r>
            <a:r>
              <a:rPr lang="zh-CN" sz="2000" b="1" dirty="0">
                <a:latin typeface="黑体" pitchFamily="2" charset="-122"/>
                <a:ea typeface="黑体" pitchFamily="2" charset="-122"/>
                <a:cs typeface="Times New Roman" panose="02020603050405020304" pitchFamily="18" charset="0"/>
              </a:rPr>
              <a:t>威盛公司单位产品标准成本卡（甲产品）</a:t>
            </a:r>
            <a:endParaRPr lang="zh-CN" altLang="en-US" sz="2000" b="1" dirty="0">
              <a:latin typeface="黑体" pitchFamily="2" charset="-122"/>
              <a:ea typeface="黑体" pitchFamily="2" charset="-122"/>
              <a:cs typeface="Times New Roman" panose="02020603050405020304" pitchFamily="18" charset="0"/>
            </a:endParaRPr>
          </a:p>
        </p:txBody>
      </p:sp>
    </p:spTree>
    <p:extLst>
      <p:ext uri="{BB962C8B-B14F-4D97-AF65-F5344CB8AC3E}">
        <p14:creationId xmlns:p14="http://schemas.microsoft.com/office/powerpoint/2010/main" val="21516542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63" y="2133623"/>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701" y="3552833"/>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4" y="4797448"/>
            <a:ext cx="251870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9" y="1538896"/>
            <a:ext cx="3468722"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4367808" y="1909293"/>
            <a:ext cx="5760640" cy="1015663"/>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任务</a:t>
            </a:r>
            <a:r>
              <a:rPr kumimoji="0" lang="en-US" altLang="zh-CN" sz="4000" b="1" i="0" u="none" strike="noStrike" kern="0" cap="none" spc="300" normalizeH="0" baseline="0" noProof="0" dirty="0">
                <a:ln>
                  <a:noFill/>
                </a:ln>
                <a:solidFill>
                  <a:sysClr val="window" lastClr="FFFFFF"/>
                </a:solidFill>
                <a:effectLst/>
                <a:uLnTx/>
                <a:uFillTx/>
                <a:latin typeface="微软雅黑"/>
                <a:ea typeface="微软雅黑"/>
                <a:cs typeface="Arial" charset="0"/>
              </a:rPr>
              <a:t>1</a:t>
            </a: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   控制标准成本</a:t>
            </a:r>
          </a:p>
        </p:txBody>
      </p:sp>
    </p:spTree>
    <p:extLst>
      <p:ext uri="{BB962C8B-B14F-4D97-AF65-F5344CB8AC3E}">
        <p14:creationId xmlns:p14="http://schemas.microsoft.com/office/powerpoint/2010/main" val="19151995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5"/>
          <p:cNvGrpSpPr>
            <a:grpSpLocks/>
          </p:cNvGrpSpPr>
          <p:nvPr/>
        </p:nvGrpSpPr>
        <p:grpSpPr bwMode="auto">
          <a:xfrm>
            <a:off x="158262" y="1773238"/>
            <a:ext cx="6734907" cy="4392612"/>
            <a:chOff x="128464" y="1772816"/>
            <a:chExt cx="5472608" cy="4392488"/>
          </a:xfrm>
        </p:grpSpPr>
        <p:sp>
          <p:nvSpPr>
            <p:cNvPr id="6153" name="Freeform 9"/>
            <p:cNvSpPr>
              <a:spLocks/>
            </p:cNvSpPr>
            <p:nvPr/>
          </p:nvSpPr>
          <p:spPr bwMode="gray">
            <a:xfrm flipH="1">
              <a:off x="128464" y="1772816"/>
              <a:ext cx="5472608" cy="4392488"/>
            </a:xfrm>
            <a:custGeom>
              <a:avLst/>
              <a:gdLst/>
              <a:ahLst/>
              <a:cxnLst>
                <a:cxn ang="0">
                  <a:pos x="303" y="1008"/>
                </a:cxn>
                <a:cxn ang="0">
                  <a:pos x="1299" y="1008"/>
                </a:cxn>
                <a:cxn ang="0">
                  <a:pos x="1296" y="315"/>
                </a:cxn>
                <a:cxn ang="0">
                  <a:pos x="942" y="0"/>
                </a:cxn>
                <a:cxn ang="0">
                  <a:pos x="3" y="0"/>
                </a:cxn>
                <a:cxn ang="0">
                  <a:pos x="0" y="723"/>
                </a:cxn>
                <a:cxn ang="0">
                  <a:pos x="303" y="1008"/>
                </a:cxn>
              </a:cxnLst>
              <a:rect l="0" t="0" r="r" b="b"/>
              <a:pathLst>
                <a:path w="1299" h="1008">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solidFill>
              <a:schemeClr val="accent1">
                <a:lumMod val="40000"/>
                <a:lumOff val="60000"/>
              </a:schemeClr>
            </a:solidFill>
            <a:ln w="9525">
              <a:noFill/>
              <a:round/>
              <a:headEnd/>
              <a:tailEnd/>
            </a:ln>
            <a:effectLst/>
            <a:scene3d>
              <a:camera prst="orthographicFront"/>
              <a:lightRig rig="threePt" dir="t"/>
            </a:scene3d>
            <a:sp3d>
              <a:bevelT w="114300" prst="artDeco"/>
            </a:sp3d>
          </p:spPr>
          <p:txBody>
            <a:bodyPr/>
            <a:lstStyle/>
            <a:p>
              <a:pPr>
                <a:defRPr/>
              </a:pPr>
              <a:endParaRPr lang="zh-CN" altLang="en-US" sz="3000" b="0">
                <a:solidFill>
                  <a:srgbClr val="000000"/>
                </a:solidFill>
                <a:latin typeface="Arial" charset="0"/>
                <a:ea typeface="楷体_GB2312" pitchFamily="49" charset="-122"/>
              </a:endParaRPr>
            </a:p>
          </p:txBody>
        </p:sp>
        <p:sp>
          <p:nvSpPr>
            <p:cNvPr id="5131" name="TextBox 8"/>
            <p:cNvSpPr txBox="1">
              <a:spLocks noChangeArrowheads="1"/>
            </p:cNvSpPr>
            <p:nvPr/>
          </p:nvSpPr>
          <p:spPr bwMode="auto">
            <a:xfrm>
              <a:off x="269814" y="2446224"/>
              <a:ext cx="5248492" cy="3139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ct val="150000"/>
                </a:lnSpc>
              </a:pPr>
              <a:r>
                <a:rPr lang="zh-CN" altLang="en-US" sz="2200" b="0" dirty="0">
                  <a:solidFill>
                    <a:srgbClr val="000000"/>
                  </a:solidFill>
                  <a:latin typeface="楷体_GB2312" pitchFamily="49" charset="-122"/>
                </a:rPr>
                <a:t>　　</a:t>
              </a:r>
              <a:r>
                <a:rPr lang="zh-CN" altLang="en-US" sz="2200" dirty="0">
                  <a:solidFill>
                    <a:srgbClr val="000000"/>
                  </a:solidFill>
                  <a:latin typeface="+mn-ea"/>
                  <a:ea typeface="+mn-ea"/>
                </a:rPr>
                <a:t>标准成本系统即标准成本制度，也称标准成本会计，是指围绕标准成本的相关指标而设计的，将成本的事前控制、前后控制及核算功能有机结合而形成的一种成本控制系统。它具有事前估算成本、事中及事后计算与分析成本并揭示成本差异，从而进行业绩考评，并落实经济责任制的功能。</a:t>
              </a:r>
            </a:p>
          </p:txBody>
        </p:sp>
      </p:grpSp>
      <p:pic>
        <p:nvPicPr>
          <p:cNvPr id="6154" name="Picture 10" descr="D:\我的文档\Desktop\iStock_000001142329Medium_cost%20optimization%20program.jpg"/>
          <p:cNvPicPr>
            <a:picLocks noChangeAspect="1" noChangeArrowheads="1"/>
          </p:cNvPicPr>
          <p:nvPr/>
        </p:nvPicPr>
        <p:blipFill>
          <a:blip r:embed="rId2"/>
          <a:srcRect/>
          <a:stretch>
            <a:fillRect/>
          </a:stretch>
        </p:blipFill>
        <p:spPr bwMode="auto">
          <a:xfrm>
            <a:off x="7602418" y="1884363"/>
            <a:ext cx="3987799" cy="4032250"/>
          </a:xfrm>
          <a:prstGeom prst="rect">
            <a:avLst/>
          </a:prstGeom>
          <a:ln>
            <a:noFill/>
          </a:ln>
          <a:effectLst>
            <a:outerShdw blurRad="190500" algn="tl" rotWithShape="0">
              <a:srgbClr val="000000">
                <a:alpha val="70000"/>
              </a:srgbClr>
            </a:outerShdw>
          </a:effectLst>
        </p:spPr>
      </p:pic>
      <p:grpSp>
        <p:nvGrpSpPr>
          <p:cNvPr id="10" name="组合 9"/>
          <p:cNvGrpSpPr/>
          <p:nvPr/>
        </p:nvGrpSpPr>
        <p:grpSpPr>
          <a:xfrm>
            <a:off x="191357" y="92855"/>
            <a:ext cx="4402159" cy="613803"/>
            <a:chOff x="1271464" y="2420888"/>
            <a:chExt cx="439248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grpSp>
        <p:nvGrpSpPr>
          <p:cNvPr id="13" name="组合 12"/>
          <p:cNvGrpSpPr>
            <a:grpSpLocks/>
          </p:cNvGrpSpPr>
          <p:nvPr/>
        </p:nvGrpSpPr>
        <p:grpSpPr bwMode="auto">
          <a:xfrm>
            <a:off x="47328" y="807107"/>
            <a:ext cx="4331254" cy="822325"/>
            <a:chOff x="11113" y="950913"/>
            <a:chExt cx="5445943" cy="822325"/>
          </a:xfrm>
        </p:grpSpPr>
        <p:pic>
          <p:nvPicPr>
            <p:cNvPr id="14"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4"/>
            <p:cNvSpPr txBox="1">
              <a:spLocks noChangeArrowheads="1"/>
            </p:cNvSpPr>
            <p:nvPr/>
          </p:nvSpPr>
          <p:spPr bwMode="auto">
            <a:xfrm>
              <a:off x="240206" y="112475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一、标准成本系统的涵义</a:t>
              </a:r>
            </a:p>
          </p:txBody>
        </p:sp>
      </p:grpSp>
    </p:spTree>
    <p:extLst>
      <p:ext uri="{BB962C8B-B14F-4D97-AF65-F5344CB8AC3E}">
        <p14:creationId xmlns:p14="http://schemas.microsoft.com/office/powerpoint/2010/main" val="11955192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upRight)">
                                      <p:cBhvr>
                                        <p:cTn id="7" dur="500"/>
                                        <p:tgtEl>
                                          <p:spTgt spid="3"/>
                                        </p:tgtEl>
                                      </p:cBhvr>
                                    </p:animEffect>
                                  </p:childTnLst>
                                </p:cTn>
                              </p:par>
                            </p:childTnLst>
                          </p:cTn>
                        </p:par>
                        <p:par>
                          <p:cTn id="8" fill="hold" nodeType="afterGroup">
                            <p:stCondLst>
                              <p:cond delay="500"/>
                            </p:stCondLst>
                            <p:childTnLst>
                              <p:par>
                                <p:cTn id="9" presetID="8" presetClass="entr" presetSubtype="32" fill="hold" nodeType="afterEffect">
                                  <p:stCondLst>
                                    <p:cond delay="0"/>
                                  </p:stCondLst>
                                  <p:childTnLst>
                                    <p:set>
                                      <p:cBhvr>
                                        <p:cTn id="10" dur="1" fill="hold">
                                          <p:stCondLst>
                                            <p:cond delay="0"/>
                                          </p:stCondLst>
                                        </p:cTn>
                                        <p:tgtEl>
                                          <p:spTgt spid="6154"/>
                                        </p:tgtEl>
                                        <p:attrNameLst>
                                          <p:attrName>style.visibility</p:attrName>
                                        </p:attrNameLst>
                                      </p:cBhvr>
                                      <p:to>
                                        <p:strVal val="visible"/>
                                      </p:to>
                                    </p:set>
                                    <p:animEffect transition="in" filter="diamond(out)">
                                      <p:cBhvr>
                                        <p:cTn id="11" dur="2000"/>
                                        <p:tgtEl>
                                          <p:spTgt spid="6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5"/>
          <p:cNvGrpSpPr>
            <a:grpSpLocks/>
          </p:cNvGrpSpPr>
          <p:nvPr/>
        </p:nvGrpSpPr>
        <p:grpSpPr bwMode="auto">
          <a:xfrm>
            <a:off x="623392" y="1773237"/>
            <a:ext cx="10513168" cy="4896123"/>
            <a:chOff x="128464" y="1772816"/>
            <a:chExt cx="5472608" cy="4392488"/>
          </a:xfrm>
        </p:grpSpPr>
        <p:sp>
          <p:nvSpPr>
            <p:cNvPr id="6153" name="Freeform 9"/>
            <p:cNvSpPr>
              <a:spLocks/>
            </p:cNvSpPr>
            <p:nvPr/>
          </p:nvSpPr>
          <p:spPr bwMode="gray">
            <a:xfrm flipH="1">
              <a:off x="128464" y="1772816"/>
              <a:ext cx="5472608" cy="4392488"/>
            </a:xfrm>
            <a:custGeom>
              <a:avLst/>
              <a:gdLst/>
              <a:ahLst/>
              <a:cxnLst>
                <a:cxn ang="0">
                  <a:pos x="303" y="1008"/>
                </a:cxn>
                <a:cxn ang="0">
                  <a:pos x="1299" y="1008"/>
                </a:cxn>
                <a:cxn ang="0">
                  <a:pos x="1296" y="315"/>
                </a:cxn>
                <a:cxn ang="0">
                  <a:pos x="942" y="0"/>
                </a:cxn>
                <a:cxn ang="0">
                  <a:pos x="3" y="0"/>
                </a:cxn>
                <a:cxn ang="0">
                  <a:pos x="0" y="723"/>
                </a:cxn>
                <a:cxn ang="0">
                  <a:pos x="303" y="1008"/>
                </a:cxn>
              </a:cxnLst>
              <a:rect l="0" t="0" r="r" b="b"/>
              <a:pathLst>
                <a:path w="1299" h="1008">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solidFill>
              <a:srgbClr val="CCFFCC"/>
            </a:solidFill>
            <a:ln w="9525">
              <a:noFill/>
              <a:round/>
              <a:headEnd/>
              <a:tailEnd/>
            </a:ln>
            <a:effectLst/>
            <a:scene3d>
              <a:camera prst="orthographicFront"/>
              <a:lightRig rig="threePt" dir="t"/>
            </a:scene3d>
            <a:sp3d>
              <a:bevelT w="114300" prst="artDeco"/>
            </a:sp3d>
          </p:spPr>
          <p:txBody>
            <a:bodyPr/>
            <a:lstStyle/>
            <a:p>
              <a:pPr>
                <a:defRPr/>
              </a:pPr>
              <a:endParaRPr lang="zh-CN" altLang="en-US" sz="3000" b="0">
                <a:solidFill>
                  <a:srgbClr val="000000"/>
                </a:solidFill>
                <a:latin typeface="Arial" charset="0"/>
                <a:ea typeface="楷体_GB2312" pitchFamily="49" charset="-122"/>
              </a:endParaRPr>
            </a:p>
          </p:txBody>
        </p:sp>
        <p:sp>
          <p:nvSpPr>
            <p:cNvPr id="6155" name="TextBox 8"/>
            <p:cNvSpPr txBox="1">
              <a:spLocks noChangeArrowheads="1"/>
            </p:cNvSpPr>
            <p:nvPr/>
          </p:nvSpPr>
          <p:spPr bwMode="auto">
            <a:xfrm>
              <a:off x="240129" y="2125719"/>
              <a:ext cx="5248492" cy="3910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ts val="3000"/>
                </a:lnSpc>
              </a:pPr>
              <a:r>
                <a:rPr lang="zh-CN" altLang="en-US" sz="2200" b="0" dirty="0">
                  <a:solidFill>
                    <a:srgbClr val="000000"/>
                  </a:solidFill>
                  <a:latin typeface="楷体_GB2312" pitchFamily="49" charset="-122"/>
                </a:rPr>
                <a:t>　　</a:t>
              </a:r>
              <a:r>
                <a:rPr lang="zh-CN" altLang="en-US" sz="2200" dirty="0">
                  <a:solidFill>
                    <a:srgbClr val="000000"/>
                  </a:solidFill>
                  <a:latin typeface="+mn-ea"/>
                  <a:ea typeface="+mn-ea"/>
                </a:rPr>
                <a:t>成本控制分为事前控制、事中控制和事后控制三类。</a:t>
              </a:r>
              <a:endParaRPr lang="en-US" altLang="zh-CN" sz="2200" dirty="0">
                <a:solidFill>
                  <a:srgbClr val="000000"/>
                </a:solidFill>
                <a:latin typeface="+mn-ea"/>
                <a:ea typeface="+mn-ea"/>
              </a:endParaRPr>
            </a:p>
            <a:p>
              <a:pPr>
                <a:lnSpc>
                  <a:spcPts val="3000"/>
                </a:lnSpc>
              </a:pPr>
              <a:r>
                <a:rPr lang="zh-CN" altLang="en-US" sz="2200" dirty="0">
                  <a:solidFill>
                    <a:srgbClr val="000000"/>
                  </a:solidFill>
                  <a:latin typeface="+mn-ea"/>
                  <a:ea typeface="+mn-ea"/>
                </a:rPr>
                <a:t>（</a:t>
              </a:r>
              <a:r>
                <a:rPr lang="en-US" altLang="zh-CN" sz="2200" dirty="0">
                  <a:solidFill>
                    <a:srgbClr val="000000"/>
                  </a:solidFill>
                  <a:latin typeface="+mn-ea"/>
                  <a:ea typeface="+mn-ea"/>
                </a:rPr>
                <a:t>1</a:t>
              </a:r>
              <a:r>
                <a:rPr lang="zh-CN" altLang="en-US" sz="2200" dirty="0">
                  <a:solidFill>
                    <a:srgbClr val="000000"/>
                  </a:solidFill>
                  <a:latin typeface="+mn-ea"/>
                  <a:ea typeface="+mn-ea"/>
                </a:rPr>
                <a:t>）事前控制</a:t>
              </a:r>
            </a:p>
            <a:p>
              <a:pPr>
                <a:lnSpc>
                  <a:spcPts val="3000"/>
                </a:lnSpc>
              </a:pPr>
              <a:r>
                <a:rPr lang="zh-CN" altLang="en-US" sz="2200" dirty="0">
                  <a:solidFill>
                    <a:srgbClr val="000000"/>
                  </a:solidFill>
                  <a:latin typeface="+mn-ea"/>
                  <a:ea typeface="+mn-ea"/>
                </a:rPr>
                <a:t>   在经济业务发生前，根据有关资料进行分析、综合、预测，制定出相应的措施，使经济业务朝着预期的方向发展。</a:t>
              </a:r>
            </a:p>
            <a:p>
              <a:pPr>
                <a:lnSpc>
                  <a:spcPts val="3000"/>
                </a:lnSpc>
              </a:pPr>
              <a:r>
                <a:rPr lang="zh-CN" altLang="en-US" sz="2200" dirty="0">
                  <a:solidFill>
                    <a:srgbClr val="000000"/>
                  </a:solidFill>
                  <a:latin typeface="+mn-ea"/>
                  <a:ea typeface="+mn-ea"/>
                </a:rPr>
                <a:t>（</a:t>
              </a:r>
              <a:r>
                <a:rPr lang="en-US" altLang="zh-CN" sz="2200" dirty="0">
                  <a:solidFill>
                    <a:srgbClr val="000000"/>
                  </a:solidFill>
                  <a:latin typeface="+mn-ea"/>
                  <a:ea typeface="+mn-ea"/>
                </a:rPr>
                <a:t>2</a:t>
              </a:r>
              <a:r>
                <a:rPr lang="zh-CN" altLang="en-US" sz="2200" dirty="0">
                  <a:solidFill>
                    <a:srgbClr val="000000"/>
                  </a:solidFill>
                  <a:latin typeface="+mn-ea"/>
                  <a:ea typeface="+mn-ea"/>
                </a:rPr>
                <a:t>）事中控制</a:t>
              </a:r>
            </a:p>
            <a:p>
              <a:pPr>
                <a:lnSpc>
                  <a:spcPts val="3000"/>
                </a:lnSpc>
              </a:pPr>
              <a:r>
                <a:rPr lang="zh-CN" altLang="en-US" sz="2200" dirty="0">
                  <a:solidFill>
                    <a:srgbClr val="000000"/>
                  </a:solidFill>
                  <a:latin typeface="+mn-ea"/>
                  <a:ea typeface="+mn-ea"/>
                </a:rPr>
                <a:t>    在成本形成过程中对成本开支等所进行的控制。其主要任务是防止实际成本超过预定的成本范围。</a:t>
              </a:r>
            </a:p>
            <a:p>
              <a:pPr>
                <a:lnSpc>
                  <a:spcPts val="3000"/>
                </a:lnSpc>
              </a:pPr>
              <a:r>
                <a:rPr lang="zh-CN" altLang="en-US" sz="2200" dirty="0">
                  <a:solidFill>
                    <a:srgbClr val="000000"/>
                  </a:solidFill>
                  <a:latin typeface="+mn-ea"/>
                  <a:ea typeface="+mn-ea"/>
                </a:rPr>
                <a:t>（</a:t>
              </a:r>
              <a:r>
                <a:rPr lang="en-US" altLang="zh-CN" sz="2200" dirty="0">
                  <a:solidFill>
                    <a:srgbClr val="000000"/>
                  </a:solidFill>
                  <a:latin typeface="+mn-ea"/>
                  <a:ea typeface="+mn-ea"/>
                </a:rPr>
                <a:t>3</a:t>
              </a:r>
              <a:r>
                <a:rPr lang="zh-CN" altLang="en-US" sz="2200" dirty="0">
                  <a:solidFill>
                    <a:srgbClr val="000000"/>
                  </a:solidFill>
                  <a:latin typeface="+mn-ea"/>
                  <a:ea typeface="+mn-ea"/>
                </a:rPr>
                <a:t>）事后控制</a:t>
              </a:r>
            </a:p>
            <a:p>
              <a:pPr>
                <a:lnSpc>
                  <a:spcPts val="3000"/>
                </a:lnSpc>
              </a:pPr>
              <a:r>
                <a:rPr lang="zh-CN" altLang="en-US" sz="2200" dirty="0">
                  <a:solidFill>
                    <a:srgbClr val="000000"/>
                  </a:solidFill>
                  <a:latin typeface="+mn-ea"/>
                  <a:ea typeface="+mn-ea"/>
                </a:rPr>
                <a:t>   根据实际执行的结果等信息资料与预定的目标进行比对，提出进一步改进的施，促使被控目标顺利完成的过程。</a:t>
              </a:r>
            </a:p>
          </p:txBody>
        </p:sp>
      </p:grpSp>
      <p:grpSp>
        <p:nvGrpSpPr>
          <p:cNvPr id="12" name="组合 11"/>
          <p:cNvGrpSpPr>
            <a:grpSpLocks/>
          </p:cNvGrpSpPr>
          <p:nvPr/>
        </p:nvGrpSpPr>
        <p:grpSpPr bwMode="auto">
          <a:xfrm>
            <a:off x="47328" y="807107"/>
            <a:ext cx="4331254" cy="822325"/>
            <a:chOff x="11113" y="950913"/>
            <a:chExt cx="5445943" cy="822325"/>
          </a:xfrm>
        </p:grpSpPr>
        <p:pic>
          <p:nvPicPr>
            <p:cNvPr id="13"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4"/>
            <p:cNvSpPr txBox="1">
              <a:spLocks noChangeArrowheads="1"/>
            </p:cNvSpPr>
            <p:nvPr/>
          </p:nvSpPr>
          <p:spPr bwMode="auto">
            <a:xfrm>
              <a:off x="240206" y="112475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一、标准成本系统的涵义</a:t>
              </a:r>
            </a:p>
          </p:txBody>
        </p:sp>
      </p:grpSp>
      <p:grpSp>
        <p:nvGrpSpPr>
          <p:cNvPr id="15" name="组合 14"/>
          <p:cNvGrpSpPr/>
          <p:nvPr/>
        </p:nvGrpSpPr>
        <p:grpSpPr>
          <a:xfrm>
            <a:off x="191357" y="92855"/>
            <a:ext cx="4402159" cy="613803"/>
            <a:chOff x="1271464" y="2420888"/>
            <a:chExt cx="4392488" cy="613803"/>
          </a:xfrm>
        </p:grpSpPr>
        <p:sp>
          <p:nvSpPr>
            <p:cNvPr id="16"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7" name="TextBox 16"/>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spTree>
    <p:extLst>
      <p:ext uri="{BB962C8B-B14F-4D97-AF65-F5344CB8AC3E}">
        <p14:creationId xmlns:p14="http://schemas.microsoft.com/office/powerpoint/2010/main" val="9160536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up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5"/>
          <p:cNvGrpSpPr>
            <a:grpSpLocks/>
          </p:cNvGrpSpPr>
          <p:nvPr/>
        </p:nvGrpSpPr>
        <p:grpSpPr bwMode="auto">
          <a:xfrm>
            <a:off x="517025" y="1989411"/>
            <a:ext cx="6734907" cy="4392612"/>
            <a:chOff x="128464" y="1772816"/>
            <a:chExt cx="5472608" cy="4392488"/>
          </a:xfrm>
        </p:grpSpPr>
        <p:sp>
          <p:nvSpPr>
            <p:cNvPr id="6153" name="Freeform 9"/>
            <p:cNvSpPr>
              <a:spLocks/>
            </p:cNvSpPr>
            <p:nvPr/>
          </p:nvSpPr>
          <p:spPr bwMode="gray">
            <a:xfrm flipH="1">
              <a:off x="128464" y="1772816"/>
              <a:ext cx="5472608" cy="4392488"/>
            </a:xfrm>
            <a:custGeom>
              <a:avLst/>
              <a:gdLst/>
              <a:ahLst/>
              <a:cxnLst>
                <a:cxn ang="0">
                  <a:pos x="303" y="1008"/>
                </a:cxn>
                <a:cxn ang="0">
                  <a:pos x="1299" y="1008"/>
                </a:cxn>
                <a:cxn ang="0">
                  <a:pos x="1296" y="315"/>
                </a:cxn>
                <a:cxn ang="0">
                  <a:pos x="942" y="0"/>
                </a:cxn>
                <a:cxn ang="0">
                  <a:pos x="3" y="0"/>
                </a:cxn>
                <a:cxn ang="0">
                  <a:pos x="0" y="723"/>
                </a:cxn>
                <a:cxn ang="0">
                  <a:pos x="303" y="1008"/>
                </a:cxn>
              </a:cxnLst>
              <a:rect l="0" t="0" r="r" b="b"/>
              <a:pathLst>
                <a:path w="1299" h="1008">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solidFill>
              <a:srgbClr val="CCFFCC"/>
            </a:solidFill>
            <a:ln w="9525">
              <a:noFill/>
              <a:round/>
              <a:headEnd/>
              <a:tailEnd/>
            </a:ln>
            <a:effectLst/>
            <a:scene3d>
              <a:camera prst="orthographicFront"/>
              <a:lightRig rig="threePt" dir="t"/>
            </a:scene3d>
            <a:sp3d>
              <a:bevelT w="114300" prst="artDeco"/>
            </a:sp3d>
          </p:spPr>
          <p:txBody>
            <a:bodyPr/>
            <a:lstStyle/>
            <a:p>
              <a:pPr>
                <a:defRPr/>
              </a:pPr>
              <a:endParaRPr lang="zh-CN" altLang="en-US" sz="3000" b="0">
                <a:solidFill>
                  <a:srgbClr val="000000"/>
                </a:solidFill>
                <a:latin typeface="Arial" charset="0"/>
                <a:ea typeface="楷体_GB2312" pitchFamily="49" charset="-122"/>
              </a:endParaRPr>
            </a:p>
          </p:txBody>
        </p:sp>
        <p:sp>
          <p:nvSpPr>
            <p:cNvPr id="6155" name="TextBox 8"/>
            <p:cNvSpPr txBox="1">
              <a:spLocks noChangeArrowheads="1"/>
            </p:cNvSpPr>
            <p:nvPr/>
          </p:nvSpPr>
          <p:spPr bwMode="auto">
            <a:xfrm>
              <a:off x="208564" y="2190887"/>
              <a:ext cx="5248492" cy="347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nSpc>
                  <a:spcPct val="200000"/>
                </a:lnSpc>
              </a:pPr>
              <a:r>
                <a:rPr lang="zh-CN" altLang="en-US" sz="2200" b="0" dirty="0">
                  <a:solidFill>
                    <a:srgbClr val="000000"/>
                  </a:solidFill>
                  <a:latin typeface="楷体_GB2312" pitchFamily="49" charset="-122"/>
                </a:rPr>
                <a:t>　　</a:t>
              </a:r>
              <a:r>
                <a:rPr lang="zh-CN" altLang="en-US" sz="2200" dirty="0">
                  <a:solidFill>
                    <a:srgbClr val="000000"/>
                  </a:solidFill>
                  <a:latin typeface="+mn-ea"/>
                  <a:ea typeface="+mn-ea"/>
                </a:rPr>
                <a:t>标准成本系统的基本内容，包括</a:t>
              </a:r>
              <a:r>
                <a:rPr lang="zh-CN" altLang="en-US" sz="2200" dirty="0">
                  <a:solidFill>
                    <a:srgbClr val="7030A0"/>
                  </a:solidFill>
                  <a:latin typeface="+mn-ea"/>
                  <a:ea typeface="+mn-ea"/>
                </a:rPr>
                <a:t>标准成本的制定、成本差异的计算分析和成本差异的账务处理</a:t>
              </a:r>
              <a:r>
                <a:rPr lang="zh-CN" altLang="en-US" sz="2200" dirty="0">
                  <a:solidFill>
                    <a:srgbClr val="000000"/>
                  </a:solidFill>
                  <a:latin typeface="+mn-ea"/>
                  <a:ea typeface="+mn-ea"/>
                </a:rPr>
                <a:t>三个方面。其中，标准成本的制定属于成本的事前控制；成本差异的计算与分析属于成本的事后控制；成本差异的账务处理则属于成本的日常核算。</a:t>
              </a:r>
            </a:p>
          </p:txBody>
        </p:sp>
      </p:grpSp>
      <p:pic>
        <p:nvPicPr>
          <p:cNvPr id="33794" name="Picture 2" descr="D:\我的文档\PPT素材\508b70ee83c2229ab21cb127副本.jpg"/>
          <p:cNvPicPr>
            <a:picLocks noChangeAspect="1" noChangeArrowheads="1"/>
          </p:cNvPicPr>
          <p:nvPr/>
        </p:nvPicPr>
        <p:blipFill>
          <a:blip r:embed="rId2">
            <a:extLst>
              <a:ext uri="{28A0092B-C50C-407E-A947-70E740481C1C}">
                <a14:useLocalDpi xmlns:a14="http://schemas.microsoft.com/office/drawing/2010/main" val="0"/>
              </a:ext>
            </a:extLst>
          </a:blip>
          <a:srcRect l="44296" t="26627" r="13622"/>
          <a:stretch>
            <a:fillRect/>
          </a:stretch>
        </p:blipFill>
        <p:spPr bwMode="auto">
          <a:xfrm>
            <a:off x="7536160" y="2060848"/>
            <a:ext cx="4314092"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p:cNvGrpSpPr>
            <a:grpSpLocks/>
          </p:cNvGrpSpPr>
          <p:nvPr/>
        </p:nvGrpSpPr>
        <p:grpSpPr bwMode="auto">
          <a:xfrm>
            <a:off x="47328" y="807107"/>
            <a:ext cx="4331254" cy="822325"/>
            <a:chOff x="11113" y="950913"/>
            <a:chExt cx="5445943" cy="822325"/>
          </a:xfrm>
        </p:grpSpPr>
        <p:pic>
          <p:nvPicPr>
            <p:cNvPr id="13"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4"/>
            <p:cNvSpPr txBox="1">
              <a:spLocks noChangeArrowheads="1"/>
            </p:cNvSpPr>
            <p:nvPr/>
          </p:nvSpPr>
          <p:spPr bwMode="auto">
            <a:xfrm>
              <a:off x="240206" y="112475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一、标准成本系统的涵义</a:t>
              </a:r>
            </a:p>
          </p:txBody>
        </p:sp>
      </p:grpSp>
      <p:grpSp>
        <p:nvGrpSpPr>
          <p:cNvPr id="15" name="组合 14"/>
          <p:cNvGrpSpPr/>
          <p:nvPr/>
        </p:nvGrpSpPr>
        <p:grpSpPr>
          <a:xfrm>
            <a:off x="191357" y="92855"/>
            <a:ext cx="4402159" cy="613803"/>
            <a:chOff x="1271464" y="2420888"/>
            <a:chExt cx="4392488" cy="613803"/>
          </a:xfrm>
        </p:grpSpPr>
        <p:sp>
          <p:nvSpPr>
            <p:cNvPr id="16"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7" name="TextBox 16"/>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spTree>
    <p:extLst>
      <p:ext uri="{BB962C8B-B14F-4D97-AF65-F5344CB8AC3E}">
        <p14:creationId xmlns:p14="http://schemas.microsoft.com/office/powerpoint/2010/main" val="14883189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upRight)">
                                      <p:cBhvr>
                                        <p:cTn id="7" dur="500"/>
                                        <p:tgtEl>
                                          <p:spTgt spid="3"/>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33794"/>
                                        </p:tgtEl>
                                        <p:attrNameLst>
                                          <p:attrName>style.visibility</p:attrName>
                                        </p:attrNameLst>
                                      </p:cBhvr>
                                      <p:to>
                                        <p:strVal val="visible"/>
                                      </p:to>
                                    </p:set>
                                    <p:animEffect transition="in" filter="fade">
                                      <p:cBhvr>
                                        <p:cTn id="11" dur="1000"/>
                                        <p:tgtEl>
                                          <p:spTgt spid="33794"/>
                                        </p:tgtEl>
                                      </p:cBhvr>
                                    </p:animEffect>
                                    <p:anim calcmode="lin" valueType="num">
                                      <p:cBhvr>
                                        <p:cTn id="12" dur="1000" fill="hold"/>
                                        <p:tgtEl>
                                          <p:spTgt spid="33794"/>
                                        </p:tgtEl>
                                        <p:attrNameLst>
                                          <p:attrName>ppt_x</p:attrName>
                                        </p:attrNameLst>
                                      </p:cBhvr>
                                      <p:tavLst>
                                        <p:tav tm="0">
                                          <p:val>
                                            <p:strVal val="#ppt_x"/>
                                          </p:val>
                                        </p:tav>
                                        <p:tav tm="100000">
                                          <p:val>
                                            <p:strVal val="#ppt_x"/>
                                          </p:val>
                                        </p:tav>
                                      </p:tavLst>
                                    </p:anim>
                                    <p:anim calcmode="lin" valueType="num">
                                      <p:cBhvr>
                                        <p:cTn id="13" dur="1000" fill="hold"/>
                                        <p:tgtEl>
                                          <p:spTgt spid="337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35360" y="2746812"/>
            <a:ext cx="11609905" cy="3139321"/>
          </a:xfrm>
          <a:prstGeom prst="rect">
            <a:avLst/>
          </a:prstGeom>
          <a:solidFill>
            <a:schemeClr val="bg2"/>
          </a:solidFill>
          <a:ln>
            <a:solidFill>
              <a:srgbClr val="FF9999"/>
            </a:solidFill>
          </a:ln>
        </p:spPr>
        <p:style>
          <a:lnRef idx="0">
            <a:schemeClr val="accent5"/>
          </a:lnRef>
          <a:fillRef idx="3">
            <a:schemeClr val="accent5"/>
          </a:fillRef>
          <a:effectRef idx="3">
            <a:schemeClr val="accent5"/>
          </a:effectRef>
          <a:fontRef idx="minor">
            <a:schemeClr val="lt1"/>
          </a:fontRef>
        </p:style>
        <p:txBody>
          <a:bodyPr anchor="ctr">
            <a:spAutoFit/>
          </a:bodyPr>
          <a:lstStyle/>
          <a:p>
            <a:pPr>
              <a:lnSpc>
                <a:spcPct val="150000"/>
              </a:lnSpc>
              <a:defRPr/>
            </a:pPr>
            <a:r>
              <a:rPr lang="zh-CN" altLang="en-US" sz="2200" b="0" dirty="0">
                <a:solidFill>
                  <a:srgbClr val="FFFFFF"/>
                </a:solidFill>
              </a:rPr>
              <a:t>　　</a:t>
            </a:r>
            <a:r>
              <a:rPr lang="zh-CN" altLang="en-US" sz="2200" dirty="0">
                <a:solidFill>
                  <a:srgbClr val="000000"/>
                </a:solidFill>
              </a:rPr>
              <a:t>作为与历史成本或实际成本对立概念的标准成本，是指按照成本项目事先制定的，在已经达到的生产技术水平和有效经营管理条件下应当达到的单位产品成本目标。标准成本与预算成本既有联系，又有区别。标准成本属于单位成本的范畴，而预算成本则属于总成本的范畴。在标准成本会计中，按标准成本编制的预算成本就是标准成本总额，预算成本等于一定业务量与标准成本的乘积。变动性成本各项目都应该制定单位产品的标准成本，而固定性费用项目则只能制定预算成本。</a:t>
            </a:r>
          </a:p>
        </p:txBody>
      </p:sp>
      <p:grpSp>
        <p:nvGrpSpPr>
          <p:cNvPr id="10" name="组合 8"/>
          <p:cNvGrpSpPr>
            <a:grpSpLocks/>
          </p:cNvGrpSpPr>
          <p:nvPr/>
        </p:nvGrpSpPr>
        <p:grpSpPr bwMode="auto">
          <a:xfrm>
            <a:off x="259538" y="1628803"/>
            <a:ext cx="3316182" cy="830997"/>
            <a:chOff x="416496" y="1196750"/>
            <a:chExt cx="2144688" cy="829731"/>
          </a:xfrm>
        </p:grpSpPr>
        <p:sp>
          <p:nvSpPr>
            <p:cNvPr id="12" name="矩形 11"/>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TextBox 7"/>
            <p:cNvSpPr txBox="1">
              <a:spLocks noChangeArrowheads="1"/>
            </p:cNvSpPr>
            <p:nvPr/>
          </p:nvSpPr>
          <p:spPr bwMode="auto">
            <a:xfrm>
              <a:off x="427785" y="1196750"/>
              <a:ext cx="2088232" cy="82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1.</a:t>
              </a:r>
              <a:r>
                <a:rPr lang="zh-CN" altLang="en-US" sz="2400" dirty="0">
                  <a:solidFill>
                    <a:schemeClr val="bg1"/>
                  </a:solidFill>
                  <a:latin typeface="黑体" pitchFamily="2" charset="-122"/>
                  <a:ea typeface="黑体" pitchFamily="2" charset="-122"/>
                </a:rPr>
                <a:t>标准成本的概念</a:t>
              </a:r>
            </a:p>
          </p:txBody>
        </p:sp>
      </p:grpSp>
      <p:grpSp>
        <p:nvGrpSpPr>
          <p:cNvPr id="17" name="组合 16"/>
          <p:cNvGrpSpPr>
            <a:grpSpLocks/>
          </p:cNvGrpSpPr>
          <p:nvPr/>
        </p:nvGrpSpPr>
        <p:grpSpPr bwMode="auto">
          <a:xfrm>
            <a:off x="47328" y="807107"/>
            <a:ext cx="4968552" cy="822325"/>
            <a:chOff x="11113" y="950913"/>
            <a:chExt cx="5445943" cy="822325"/>
          </a:xfrm>
        </p:grpSpPr>
        <p:pic>
          <p:nvPicPr>
            <p:cNvPr id="19"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二、标准成本的概念及种类</a:t>
              </a:r>
            </a:p>
          </p:txBody>
        </p:sp>
      </p:grpSp>
      <p:grpSp>
        <p:nvGrpSpPr>
          <p:cNvPr id="18" name="组合 17"/>
          <p:cNvGrpSpPr/>
          <p:nvPr/>
        </p:nvGrpSpPr>
        <p:grpSpPr>
          <a:xfrm>
            <a:off x="191357" y="92855"/>
            <a:ext cx="4402159" cy="613803"/>
            <a:chOff x="1271464" y="2420888"/>
            <a:chExt cx="4392488" cy="613803"/>
          </a:xfrm>
        </p:grpSpPr>
        <p:sp>
          <p:nvSpPr>
            <p:cNvPr id="2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2" name="TextBox 21"/>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spTree>
    <p:extLst>
      <p:ext uri="{BB962C8B-B14F-4D97-AF65-F5344CB8AC3E}">
        <p14:creationId xmlns:p14="http://schemas.microsoft.com/office/powerpoint/2010/main" val="30237454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41"/>
          <p:cNvGrpSpPr>
            <a:grpSpLocks/>
          </p:cNvGrpSpPr>
          <p:nvPr/>
        </p:nvGrpSpPr>
        <p:grpSpPr bwMode="auto">
          <a:xfrm>
            <a:off x="1532700" y="2509841"/>
            <a:ext cx="3810000" cy="3582987"/>
            <a:chOff x="128464" y="2509262"/>
            <a:chExt cx="3096344" cy="3584034"/>
          </a:xfrm>
          <a:solidFill>
            <a:schemeClr val="bg2"/>
          </a:solidFill>
          <a:effectLst/>
        </p:grpSpPr>
        <p:sp>
          <p:nvSpPr>
            <p:cNvPr id="8212" name="Rectangle 6"/>
            <p:cNvSpPr>
              <a:spLocks noChangeArrowheads="1"/>
            </p:cNvSpPr>
            <p:nvPr/>
          </p:nvSpPr>
          <p:spPr bwMode="gray">
            <a:xfrm>
              <a:off x="128464" y="2952765"/>
              <a:ext cx="3096344" cy="3140531"/>
            </a:xfrm>
            <a:prstGeom prst="rect">
              <a:avLst/>
            </a:prstGeom>
            <a:grpFill/>
            <a:ln w="9525">
              <a:miter lim="800000"/>
              <a:headEnd/>
              <a:tailEnd/>
            </a:ln>
            <a:scene3d>
              <a:camera prst="legacyObliqueBottomRight"/>
              <a:lightRig rig="legacyFlat1" dir="t"/>
            </a:scene3d>
            <a:sp3d extrusionH="227000" prstMaterial="legacyMatte">
              <a:bevelT w="13500" h="13500" prst="angle"/>
              <a:bevelB w="13500" h="13500" prst="angle"/>
              <a:extrusionClr>
                <a:schemeClr val="accent2"/>
              </a:extrusionClr>
            </a:sp3d>
          </p:spPr>
          <p:txBody>
            <a:bodyPr wrap="none" anchor="ctr">
              <a:flatTx/>
            </a:bodyPr>
            <a:lstStyle/>
            <a:p>
              <a:endParaRPr lang="zh-CN" altLang="en-US" sz="3000" b="0">
                <a:solidFill>
                  <a:srgbClr val="000000"/>
                </a:solidFill>
                <a:latin typeface="+mn-ea"/>
                <a:ea typeface="+mn-ea"/>
              </a:endParaRPr>
            </a:p>
          </p:txBody>
        </p:sp>
        <p:grpSp>
          <p:nvGrpSpPr>
            <p:cNvPr id="8213" name="组合 38"/>
            <p:cNvGrpSpPr>
              <a:grpSpLocks/>
            </p:cNvGrpSpPr>
            <p:nvPr/>
          </p:nvGrpSpPr>
          <p:grpSpPr bwMode="auto">
            <a:xfrm>
              <a:off x="344488" y="2509262"/>
              <a:ext cx="2430423" cy="559698"/>
              <a:chOff x="388070" y="2420888"/>
              <a:chExt cx="2430423" cy="559698"/>
            </a:xfrm>
            <a:grpFill/>
          </p:grpSpPr>
          <p:sp>
            <p:nvSpPr>
              <p:cNvPr id="35847" name="Freeform 7"/>
              <p:cNvSpPr>
                <a:spLocks/>
              </p:cNvSpPr>
              <p:nvPr/>
            </p:nvSpPr>
            <p:spPr bwMode="gray">
              <a:xfrm>
                <a:off x="392759" y="2420888"/>
                <a:ext cx="2426263" cy="558964"/>
              </a:xfrm>
              <a:custGeom>
                <a:avLst/>
                <a:gdLst/>
                <a:ahLst/>
                <a:cxnLst>
                  <a:cxn ang="0">
                    <a:pos x="83" y="0"/>
                  </a:cxn>
                  <a:cxn ang="0">
                    <a:pos x="1069" y="0"/>
                  </a:cxn>
                  <a:cxn ang="0">
                    <a:pos x="1069" y="198"/>
                  </a:cxn>
                  <a:cxn ang="0">
                    <a:pos x="1055" y="270"/>
                  </a:cxn>
                  <a:cxn ang="0">
                    <a:pos x="987" y="302"/>
                  </a:cxn>
                  <a:cxn ang="0">
                    <a:pos x="0" y="307"/>
                  </a:cxn>
                  <a:cxn ang="0">
                    <a:pos x="0" y="89"/>
                  </a:cxn>
                  <a:cxn ang="0">
                    <a:pos x="21" y="18"/>
                  </a:cxn>
                  <a:cxn ang="0">
                    <a:pos x="83" y="0"/>
                  </a:cxn>
                </a:cxnLst>
                <a:rect l="0" t="0" r="r" b="b"/>
                <a:pathLst>
                  <a:path w="1071" h="307">
                    <a:moveTo>
                      <a:pt x="83" y="0"/>
                    </a:moveTo>
                    <a:lnTo>
                      <a:pt x="1069" y="0"/>
                    </a:lnTo>
                    <a:cubicBezTo>
                      <a:pt x="1069" y="0"/>
                      <a:pt x="1069" y="99"/>
                      <a:pt x="1069" y="198"/>
                    </a:cubicBezTo>
                    <a:cubicBezTo>
                      <a:pt x="1069" y="198"/>
                      <a:pt x="1071" y="248"/>
                      <a:pt x="1055" y="270"/>
                    </a:cubicBezTo>
                    <a:cubicBezTo>
                      <a:pt x="1043" y="288"/>
                      <a:pt x="1019" y="302"/>
                      <a:pt x="987" y="302"/>
                    </a:cubicBezTo>
                    <a:cubicBezTo>
                      <a:pt x="488" y="303"/>
                      <a:pt x="0" y="307"/>
                      <a:pt x="0" y="307"/>
                    </a:cubicBezTo>
                    <a:lnTo>
                      <a:pt x="0" y="89"/>
                    </a:lnTo>
                    <a:cubicBezTo>
                      <a:pt x="3" y="41"/>
                      <a:pt x="7" y="33"/>
                      <a:pt x="21" y="18"/>
                    </a:cubicBezTo>
                    <a:cubicBezTo>
                      <a:pt x="35" y="3"/>
                      <a:pt x="66" y="1"/>
                      <a:pt x="83" y="0"/>
                    </a:cubicBezTo>
                    <a:close/>
                  </a:path>
                </a:pathLst>
              </a:custGeom>
              <a:grpFill/>
              <a:ln w="12700" cap="flat" cmpd="sng">
                <a:solidFill>
                  <a:srgbClr val="FFFFFF"/>
                </a:solidFill>
                <a:prstDash val="solid"/>
                <a:round/>
                <a:headEnd/>
                <a:tailEnd/>
              </a:ln>
              <a:effectLst>
                <a:outerShdw dist="53882" dir="2700000" algn="ctr" rotWithShape="0">
                  <a:srgbClr val="000000">
                    <a:alpha val="28999"/>
                  </a:srgbClr>
                </a:outerShdw>
              </a:effectLst>
            </p:spPr>
            <p:txBody>
              <a:bodyPr wrap="none" anchor="ctr"/>
              <a:lstStyle/>
              <a:p>
                <a:pPr>
                  <a:defRPr/>
                </a:pPr>
                <a:endParaRPr lang="zh-CN" altLang="en-US" sz="2200" b="0">
                  <a:solidFill>
                    <a:srgbClr val="000000"/>
                  </a:solidFill>
                  <a:latin typeface="+mn-ea"/>
                  <a:ea typeface="+mn-ea"/>
                  <a:cs typeface="Times New Roman" pitchFamily="18" charset="0"/>
                </a:endParaRPr>
              </a:p>
            </p:txBody>
          </p:sp>
          <p:sp>
            <p:nvSpPr>
              <p:cNvPr id="8216" name="Rectangle 8"/>
              <p:cNvSpPr>
                <a:spLocks noChangeArrowheads="1"/>
              </p:cNvSpPr>
              <p:nvPr/>
            </p:nvSpPr>
            <p:spPr bwMode="white">
              <a:xfrm>
                <a:off x="388070" y="2487670"/>
                <a:ext cx="2401848" cy="427724"/>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zh-CN" altLang="en-US" sz="2200" dirty="0">
                    <a:latin typeface="+mn-ea"/>
                    <a:ea typeface="+mn-ea"/>
                    <a:cs typeface="Times New Roman" pitchFamily="18" charset="0"/>
                  </a:rPr>
                  <a:t>（</a:t>
                </a:r>
                <a:r>
                  <a:rPr lang="en-US" altLang="zh-CN" sz="2200" dirty="0">
                    <a:latin typeface="+mn-ea"/>
                    <a:ea typeface="+mn-ea"/>
                    <a:cs typeface="Times New Roman" pitchFamily="18" charset="0"/>
                  </a:rPr>
                  <a:t>1</a:t>
                </a:r>
                <a:r>
                  <a:rPr lang="zh-CN" altLang="en-US" sz="2200" dirty="0">
                    <a:latin typeface="+mn-ea"/>
                    <a:ea typeface="+mn-ea"/>
                    <a:cs typeface="Times New Roman" pitchFamily="18" charset="0"/>
                  </a:rPr>
                  <a:t>）理想标准成本</a:t>
                </a:r>
                <a:endParaRPr lang="zh-CN" altLang="zh-CN" sz="2200" b="0" dirty="0">
                  <a:latin typeface="+mn-ea"/>
                  <a:ea typeface="+mn-ea"/>
                  <a:cs typeface="Times New Roman" pitchFamily="18" charset="0"/>
                </a:endParaRPr>
              </a:p>
            </p:txBody>
          </p:sp>
        </p:grpSp>
        <p:sp>
          <p:nvSpPr>
            <p:cNvPr id="8214" name="Rectangle 9"/>
            <p:cNvSpPr>
              <a:spLocks noChangeArrowheads="1"/>
            </p:cNvSpPr>
            <p:nvPr/>
          </p:nvSpPr>
          <p:spPr bwMode="white">
            <a:xfrm>
              <a:off x="189422" y="3284984"/>
              <a:ext cx="2891370" cy="2124279"/>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nSpc>
                  <a:spcPct val="150000"/>
                </a:lnSpc>
              </a:pPr>
              <a:r>
                <a:rPr lang="zh-CN" altLang="en-US" sz="2200" b="0" dirty="0">
                  <a:solidFill>
                    <a:srgbClr val="000000"/>
                  </a:solidFill>
                  <a:latin typeface="+mn-ea"/>
                  <a:ea typeface="+mn-ea"/>
                </a:rPr>
                <a:t>　　</a:t>
              </a:r>
              <a:r>
                <a:rPr lang="zh-CN" altLang="en-US" sz="2200" dirty="0">
                  <a:solidFill>
                    <a:srgbClr val="000000"/>
                  </a:solidFill>
                  <a:latin typeface="+mn-ea"/>
                  <a:ea typeface="+mn-ea"/>
                </a:rPr>
                <a:t>指以现有技术设备处于最佳状态、经营管理没有任何差错为前提所确定的标准成本。</a:t>
              </a:r>
              <a:endParaRPr lang="zh-CN" altLang="zh-CN" sz="2200" dirty="0">
                <a:solidFill>
                  <a:srgbClr val="000000"/>
                </a:solidFill>
                <a:latin typeface="+mn-ea"/>
                <a:ea typeface="+mn-ea"/>
              </a:endParaRPr>
            </a:p>
          </p:txBody>
        </p:sp>
      </p:grpSp>
      <p:grpSp>
        <p:nvGrpSpPr>
          <p:cNvPr id="6" name="组合 42"/>
          <p:cNvGrpSpPr>
            <a:grpSpLocks/>
          </p:cNvGrpSpPr>
          <p:nvPr/>
        </p:nvGrpSpPr>
        <p:grpSpPr bwMode="auto">
          <a:xfrm>
            <a:off x="6388502" y="2492375"/>
            <a:ext cx="3811954" cy="3600450"/>
            <a:chOff x="3372122" y="2492897"/>
            <a:chExt cx="3096344" cy="3600399"/>
          </a:xfrm>
          <a:solidFill>
            <a:schemeClr val="bg2"/>
          </a:solidFill>
          <a:effectLst/>
        </p:grpSpPr>
        <p:sp>
          <p:nvSpPr>
            <p:cNvPr id="8207" name="Rectangle 6"/>
            <p:cNvSpPr>
              <a:spLocks noChangeArrowheads="1"/>
            </p:cNvSpPr>
            <p:nvPr/>
          </p:nvSpPr>
          <p:spPr bwMode="gray">
            <a:xfrm>
              <a:off x="3372122" y="2952765"/>
              <a:ext cx="3096344" cy="3140531"/>
            </a:xfrm>
            <a:prstGeom prst="rect">
              <a:avLst/>
            </a:prstGeom>
            <a:grpFill/>
            <a:ln w="9525">
              <a:miter lim="800000"/>
              <a:headEnd/>
              <a:tailEnd/>
            </a:ln>
            <a:scene3d>
              <a:camera prst="legacyObliqueBottomRight"/>
              <a:lightRig rig="legacyFlat1" dir="t"/>
            </a:scene3d>
            <a:sp3d extrusionH="227000" prstMaterial="legacyMatte">
              <a:bevelT w="13500" h="13500" prst="angle"/>
              <a:bevelB w="13500" h="13500" prst="angle"/>
              <a:extrusionClr>
                <a:schemeClr val="accent2"/>
              </a:extrusionClr>
            </a:sp3d>
          </p:spPr>
          <p:txBody>
            <a:bodyPr wrap="none" anchor="ctr">
              <a:flatTx/>
            </a:bodyPr>
            <a:lstStyle/>
            <a:p>
              <a:endParaRPr lang="zh-CN" altLang="en-US" sz="3000" b="0">
                <a:solidFill>
                  <a:srgbClr val="000000"/>
                </a:solidFill>
                <a:latin typeface="+mn-ea"/>
                <a:ea typeface="+mn-ea"/>
              </a:endParaRPr>
            </a:p>
          </p:txBody>
        </p:sp>
        <p:grpSp>
          <p:nvGrpSpPr>
            <p:cNvPr id="8208" name="组合 39"/>
            <p:cNvGrpSpPr>
              <a:grpSpLocks/>
            </p:cNvGrpSpPr>
            <p:nvPr/>
          </p:nvGrpSpPr>
          <p:grpSpPr bwMode="auto">
            <a:xfrm>
              <a:off x="3487712" y="2492897"/>
              <a:ext cx="2430047" cy="560380"/>
              <a:chOff x="3732712" y="2742349"/>
              <a:chExt cx="2430047" cy="560380"/>
            </a:xfrm>
            <a:grpFill/>
          </p:grpSpPr>
          <p:sp>
            <p:nvSpPr>
              <p:cNvPr id="32" name="Freeform 7"/>
              <p:cNvSpPr>
                <a:spLocks/>
              </p:cNvSpPr>
              <p:nvPr/>
            </p:nvSpPr>
            <p:spPr bwMode="gray">
              <a:xfrm>
                <a:off x="3737739" y="2742349"/>
                <a:ext cx="2425020" cy="560380"/>
              </a:xfrm>
              <a:custGeom>
                <a:avLst/>
                <a:gdLst/>
                <a:ahLst/>
                <a:cxnLst>
                  <a:cxn ang="0">
                    <a:pos x="83" y="0"/>
                  </a:cxn>
                  <a:cxn ang="0">
                    <a:pos x="1069" y="0"/>
                  </a:cxn>
                  <a:cxn ang="0">
                    <a:pos x="1069" y="198"/>
                  </a:cxn>
                  <a:cxn ang="0">
                    <a:pos x="1055" y="270"/>
                  </a:cxn>
                  <a:cxn ang="0">
                    <a:pos x="987" y="302"/>
                  </a:cxn>
                  <a:cxn ang="0">
                    <a:pos x="0" y="307"/>
                  </a:cxn>
                  <a:cxn ang="0">
                    <a:pos x="0" y="89"/>
                  </a:cxn>
                  <a:cxn ang="0">
                    <a:pos x="21" y="18"/>
                  </a:cxn>
                  <a:cxn ang="0">
                    <a:pos x="83" y="0"/>
                  </a:cxn>
                </a:cxnLst>
                <a:rect l="0" t="0" r="r" b="b"/>
                <a:pathLst>
                  <a:path w="1071" h="307">
                    <a:moveTo>
                      <a:pt x="83" y="0"/>
                    </a:moveTo>
                    <a:lnTo>
                      <a:pt x="1069" y="0"/>
                    </a:lnTo>
                    <a:cubicBezTo>
                      <a:pt x="1069" y="0"/>
                      <a:pt x="1069" y="99"/>
                      <a:pt x="1069" y="198"/>
                    </a:cubicBezTo>
                    <a:cubicBezTo>
                      <a:pt x="1069" y="198"/>
                      <a:pt x="1071" y="248"/>
                      <a:pt x="1055" y="270"/>
                    </a:cubicBezTo>
                    <a:cubicBezTo>
                      <a:pt x="1043" y="288"/>
                      <a:pt x="1019" y="302"/>
                      <a:pt x="987" y="302"/>
                    </a:cubicBezTo>
                    <a:cubicBezTo>
                      <a:pt x="488" y="303"/>
                      <a:pt x="0" y="307"/>
                      <a:pt x="0" y="307"/>
                    </a:cubicBezTo>
                    <a:lnTo>
                      <a:pt x="0" y="89"/>
                    </a:lnTo>
                    <a:cubicBezTo>
                      <a:pt x="3" y="41"/>
                      <a:pt x="7" y="33"/>
                      <a:pt x="21" y="18"/>
                    </a:cubicBezTo>
                    <a:cubicBezTo>
                      <a:pt x="35" y="3"/>
                      <a:pt x="66" y="1"/>
                      <a:pt x="83" y="0"/>
                    </a:cubicBezTo>
                    <a:close/>
                  </a:path>
                </a:pathLst>
              </a:custGeom>
              <a:grpFill/>
              <a:ln w="12700" cap="flat" cmpd="sng">
                <a:solidFill>
                  <a:srgbClr val="FFFFFF"/>
                </a:solidFill>
                <a:prstDash val="solid"/>
                <a:round/>
                <a:headEnd/>
                <a:tailEnd/>
              </a:ln>
              <a:effectLst>
                <a:outerShdw dist="53882" dir="2700000" algn="ctr" rotWithShape="0">
                  <a:srgbClr val="000000">
                    <a:alpha val="28999"/>
                  </a:srgbClr>
                </a:outerShdw>
              </a:effectLst>
            </p:spPr>
            <p:txBody>
              <a:bodyPr wrap="none" anchor="ctr"/>
              <a:lstStyle/>
              <a:p>
                <a:pPr>
                  <a:defRPr/>
                </a:pPr>
                <a:endParaRPr lang="zh-CN" altLang="en-US" sz="2200" b="0">
                  <a:solidFill>
                    <a:srgbClr val="000000"/>
                  </a:solidFill>
                  <a:latin typeface="+mn-ea"/>
                  <a:ea typeface="+mn-ea"/>
                  <a:cs typeface="Times New Roman" pitchFamily="18" charset="0"/>
                </a:endParaRPr>
              </a:p>
            </p:txBody>
          </p:sp>
          <p:sp>
            <p:nvSpPr>
              <p:cNvPr id="8211" name="Rectangle 8"/>
              <p:cNvSpPr>
                <a:spLocks noChangeArrowheads="1"/>
              </p:cNvSpPr>
              <p:nvPr/>
            </p:nvSpPr>
            <p:spPr bwMode="white">
              <a:xfrm>
                <a:off x="3732712" y="2808942"/>
                <a:ext cx="2401848" cy="430881"/>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zh-CN" altLang="en-US" sz="2200" dirty="0">
                    <a:latin typeface="+mn-ea"/>
                    <a:ea typeface="+mn-ea"/>
                    <a:cs typeface="Times New Roman" pitchFamily="18" charset="0"/>
                  </a:rPr>
                  <a:t>（</a:t>
                </a:r>
                <a:r>
                  <a:rPr lang="en-US" altLang="zh-CN" sz="2200" dirty="0">
                    <a:latin typeface="+mn-ea"/>
                    <a:ea typeface="+mn-ea"/>
                    <a:cs typeface="Times New Roman" pitchFamily="18" charset="0"/>
                  </a:rPr>
                  <a:t>2</a:t>
                </a:r>
                <a:r>
                  <a:rPr lang="zh-CN" altLang="en-US" sz="2200" dirty="0">
                    <a:latin typeface="+mn-ea"/>
                    <a:ea typeface="+mn-ea"/>
                    <a:cs typeface="Times New Roman" pitchFamily="18" charset="0"/>
                  </a:rPr>
                  <a:t>）正常标准成本</a:t>
                </a:r>
                <a:endParaRPr lang="zh-CN" altLang="zh-CN" sz="2200" b="0" dirty="0">
                  <a:latin typeface="+mn-ea"/>
                  <a:ea typeface="+mn-ea"/>
                  <a:cs typeface="Times New Roman" pitchFamily="18" charset="0"/>
                </a:endParaRPr>
              </a:p>
            </p:txBody>
          </p:sp>
        </p:grpSp>
        <p:sp>
          <p:nvSpPr>
            <p:cNvPr id="8209" name="Rectangle 9"/>
            <p:cNvSpPr>
              <a:spLocks noChangeArrowheads="1"/>
            </p:cNvSpPr>
            <p:nvPr/>
          </p:nvSpPr>
          <p:spPr bwMode="white">
            <a:xfrm>
              <a:off x="3390340" y="3292559"/>
              <a:ext cx="3053312" cy="2123628"/>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sz="2200" b="0" dirty="0">
                  <a:solidFill>
                    <a:srgbClr val="000000"/>
                  </a:solidFill>
                  <a:latin typeface="+mn-ea"/>
                  <a:ea typeface="+mn-ea"/>
                </a:rPr>
                <a:t>　　</a:t>
              </a:r>
              <a:r>
                <a:rPr lang="zh-CN" altLang="en-US" sz="2200" dirty="0">
                  <a:solidFill>
                    <a:srgbClr val="000000"/>
                  </a:solidFill>
                  <a:latin typeface="+mn-ea"/>
                  <a:ea typeface="+mn-ea"/>
                </a:rPr>
                <a:t>指企业在过去一段时期内的实际成本平均值的基础上，剔除了生产经营活动中的不正常因素的影响，并考虑未来的变动趋势而制定的标准成本。</a:t>
              </a:r>
              <a:endParaRPr lang="zh-CN" altLang="zh-CN" sz="2200" dirty="0">
                <a:solidFill>
                  <a:srgbClr val="000000"/>
                </a:solidFill>
                <a:latin typeface="+mn-ea"/>
                <a:ea typeface="+mn-ea"/>
              </a:endParaRPr>
            </a:p>
          </p:txBody>
        </p:sp>
      </p:grpSp>
      <p:grpSp>
        <p:nvGrpSpPr>
          <p:cNvPr id="26" name="组合 8"/>
          <p:cNvGrpSpPr>
            <a:grpSpLocks/>
          </p:cNvGrpSpPr>
          <p:nvPr/>
        </p:nvGrpSpPr>
        <p:grpSpPr bwMode="auto">
          <a:xfrm>
            <a:off x="259538" y="1628803"/>
            <a:ext cx="3316182" cy="504827"/>
            <a:chOff x="416496" y="1196750"/>
            <a:chExt cx="2144688" cy="504058"/>
          </a:xfrm>
        </p:grpSpPr>
        <p:sp>
          <p:nvSpPr>
            <p:cNvPr id="27" name="矩形 26"/>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TextBox 7"/>
            <p:cNvSpPr txBox="1">
              <a:spLocks noChangeArrowheads="1"/>
            </p:cNvSpPr>
            <p:nvPr/>
          </p:nvSpPr>
          <p:spPr bwMode="auto">
            <a:xfrm>
              <a:off x="427785" y="1196750"/>
              <a:ext cx="2088232" cy="4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2.</a:t>
              </a:r>
              <a:r>
                <a:rPr lang="zh-CN" altLang="en-US" sz="2400" dirty="0">
                  <a:solidFill>
                    <a:schemeClr val="bg1"/>
                  </a:solidFill>
                  <a:latin typeface="黑体" pitchFamily="2" charset="-122"/>
                  <a:ea typeface="黑体" pitchFamily="2" charset="-122"/>
                </a:rPr>
                <a:t>标准成本的种类</a:t>
              </a:r>
            </a:p>
          </p:txBody>
        </p:sp>
      </p:grpSp>
      <p:grpSp>
        <p:nvGrpSpPr>
          <p:cNvPr id="33" name="组合 32"/>
          <p:cNvGrpSpPr>
            <a:grpSpLocks/>
          </p:cNvGrpSpPr>
          <p:nvPr/>
        </p:nvGrpSpPr>
        <p:grpSpPr bwMode="auto">
          <a:xfrm>
            <a:off x="47328" y="807107"/>
            <a:ext cx="4968552" cy="822325"/>
            <a:chOff x="11113" y="950913"/>
            <a:chExt cx="5445943" cy="822325"/>
          </a:xfrm>
        </p:grpSpPr>
        <p:pic>
          <p:nvPicPr>
            <p:cNvPr id="34"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二、标准成本的概念及种类</a:t>
              </a:r>
            </a:p>
          </p:txBody>
        </p:sp>
      </p:grpSp>
      <p:grpSp>
        <p:nvGrpSpPr>
          <p:cNvPr id="23" name="组合 22"/>
          <p:cNvGrpSpPr/>
          <p:nvPr/>
        </p:nvGrpSpPr>
        <p:grpSpPr>
          <a:xfrm>
            <a:off x="191357" y="92855"/>
            <a:ext cx="4402159" cy="613803"/>
            <a:chOff x="1271464" y="2420888"/>
            <a:chExt cx="4392488" cy="613803"/>
          </a:xfrm>
        </p:grpSpPr>
        <p:sp>
          <p:nvSpPr>
            <p:cNvPr id="2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5" name="TextBox 24"/>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spTree>
    <p:extLst>
      <p:ext uri="{BB962C8B-B14F-4D97-AF65-F5344CB8AC3E}">
        <p14:creationId xmlns:p14="http://schemas.microsoft.com/office/powerpoint/2010/main" val="3098749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4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400"/>
                            </p:stCondLst>
                            <p:childTnLst>
                              <p:par>
                                <p:cTn id="16" presetID="22" presetClass="entr" presetSubtype="8"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48"/>
          <p:cNvGrpSpPr>
            <a:grpSpLocks/>
          </p:cNvGrpSpPr>
          <p:nvPr/>
        </p:nvGrpSpPr>
        <p:grpSpPr bwMode="auto">
          <a:xfrm>
            <a:off x="261816" y="5259090"/>
            <a:ext cx="6203462" cy="688975"/>
            <a:chOff x="308" y="3566"/>
            <a:chExt cx="3175" cy="434"/>
          </a:xfrm>
        </p:grpSpPr>
        <p:sp>
          <p:nvSpPr>
            <p:cNvPr id="3" name="AutoShape 4"/>
            <p:cNvSpPr>
              <a:spLocks noChangeArrowheads="1"/>
            </p:cNvSpPr>
            <p:nvPr/>
          </p:nvSpPr>
          <p:spPr bwMode="gray">
            <a:xfrm>
              <a:off x="308" y="3566"/>
              <a:ext cx="3175" cy="433"/>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defRPr/>
              </a:pPr>
              <a:endParaRPr lang="zh-CN" altLang="en-US" sz="3000">
                <a:solidFill>
                  <a:srgbClr val="000000"/>
                </a:solidFill>
                <a:latin typeface="+mn-ea"/>
                <a:ea typeface="+mn-ea"/>
              </a:endParaRPr>
            </a:p>
          </p:txBody>
        </p:sp>
        <p:grpSp>
          <p:nvGrpSpPr>
            <p:cNvPr id="9254" name="Group 5"/>
            <p:cNvGrpSpPr>
              <a:grpSpLocks/>
            </p:cNvGrpSpPr>
            <p:nvPr/>
          </p:nvGrpSpPr>
          <p:grpSpPr bwMode="auto">
            <a:xfrm>
              <a:off x="308" y="3591"/>
              <a:ext cx="471" cy="409"/>
              <a:chOff x="999" y="1092"/>
              <a:chExt cx="768" cy="746"/>
            </a:xfrm>
          </p:grpSpPr>
          <p:sp>
            <p:nvSpPr>
              <p:cNvPr id="4"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p:spPr>
            <p:txBody>
              <a:bodyPr wrap="none" anchor="ctr"/>
              <a:lstStyle/>
              <a:p>
                <a:pPr>
                  <a:defRPr/>
                </a:pPr>
                <a:endParaRPr lang="zh-CN" altLang="en-US" sz="3000">
                  <a:solidFill>
                    <a:srgbClr val="000000"/>
                  </a:solidFill>
                  <a:latin typeface="+mn-ea"/>
                  <a:ea typeface="+mn-ea"/>
                </a:endParaRPr>
              </a:p>
            </p:txBody>
          </p:sp>
          <p:sp>
            <p:nvSpPr>
              <p:cNvPr id="5" name="Freeform 7"/>
              <p:cNvSpPr>
                <a:spLocks/>
              </p:cNvSpPr>
              <p:nvPr/>
            </p:nvSpPr>
            <p:spPr bwMode="gray">
              <a:xfrm>
                <a:off x="1046" y="1139"/>
                <a:ext cx="383" cy="374"/>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pPr>
                  <a:defRPr/>
                </a:pPr>
                <a:endParaRPr lang="zh-CN" altLang="en-US" sz="3000">
                  <a:solidFill>
                    <a:srgbClr val="000000"/>
                  </a:solidFill>
                  <a:latin typeface="+mn-ea"/>
                  <a:ea typeface="+mn-ea"/>
                </a:endParaRPr>
              </a:p>
            </p:txBody>
          </p:sp>
        </p:grpSp>
        <p:sp>
          <p:nvSpPr>
            <p:cNvPr id="9251" name="Rectangle 35"/>
            <p:cNvSpPr>
              <a:spLocks noChangeArrowheads="1"/>
            </p:cNvSpPr>
            <p:nvPr/>
          </p:nvSpPr>
          <p:spPr bwMode="auto">
            <a:xfrm>
              <a:off x="761" y="3659"/>
              <a:ext cx="1394" cy="271"/>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r>
                <a:rPr lang="zh-CN" altLang="en-US" sz="2200">
                  <a:solidFill>
                    <a:srgbClr val="000000"/>
                  </a:solidFill>
                  <a:latin typeface="+mn-ea"/>
                  <a:ea typeface="+mn-ea"/>
                </a:rPr>
                <a:t>简化产品成本的计算</a:t>
              </a:r>
            </a:p>
          </p:txBody>
        </p:sp>
        <p:pic>
          <p:nvPicPr>
            <p:cNvPr id="9256" name="Picture 37" descr="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9" y="3612"/>
              <a:ext cx="364" cy="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9" name="Group 44"/>
          <p:cNvGrpSpPr>
            <a:grpSpLocks/>
          </p:cNvGrpSpPr>
          <p:nvPr/>
        </p:nvGrpSpPr>
        <p:grpSpPr bwMode="auto">
          <a:xfrm>
            <a:off x="212971" y="1988840"/>
            <a:ext cx="6203461" cy="688975"/>
            <a:chOff x="283" y="1506"/>
            <a:chExt cx="3175" cy="434"/>
          </a:xfrm>
        </p:grpSpPr>
        <p:sp>
          <p:nvSpPr>
            <p:cNvPr id="6" name="AutoShape 4"/>
            <p:cNvSpPr>
              <a:spLocks noChangeArrowheads="1"/>
            </p:cNvSpPr>
            <p:nvPr/>
          </p:nvSpPr>
          <p:spPr bwMode="gray">
            <a:xfrm>
              <a:off x="283" y="1506"/>
              <a:ext cx="3175" cy="433"/>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defRPr/>
              </a:pPr>
              <a:endParaRPr lang="zh-CN" altLang="en-US" sz="3000">
                <a:solidFill>
                  <a:srgbClr val="000000"/>
                </a:solidFill>
                <a:latin typeface="+mn-ea"/>
                <a:ea typeface="+mn-ea"/>
              </a:endParaRPr>
            </a:p>
          </p:txBody>
        </p:sp>
        <p:grpSp>
          <p:nvGrpSpPr>
            <p:cNvPr id="9248" name="Group 5"/>
            <p:cNvGrpSpPr>
              <a:grpSpLocks/>
            </p:cNvGrpSpPr>
            <p:nvPr/>
          </p:nvGrpSpPr>
          <p:grpSpPr bwMode="auto">
            <a:xfrm>
              <a:off x="283" y="1531"/>
              <a:ext cx="471" cy="409"/>
              <a:chOff x="999" y="1092"/>
              <a:chExt cx="768" cy="746"/>
            </a:xfrm>
          </p:grpSpPr>
          <p:sp>
            <p:nvSpPr>
              <p:cNvPr id="7"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p:spPr>
            <p:txBody>
              <a:bodyPr wrap="none" anchor="ctr"/>
              <a:lstStyle/>
              <a:p>
                <a:pPr>
                  <a:defRPr/>
                </a:pPr>
                <a:endParaRPr lang="zh-CN" altLang="en-US" sz="3000">
                  <a:solidFill>
                    <a:srgbClr val="000000"/>
                  </a:solidFill>
                  <a:latin typeface="+mn-ea"/>
                  <a:ea typeface="+mn-ea"/>
                </a:endParaRPr>
              </a:p>
            </p:txBody>
          </p:sp>
          <p:sp>
            <p:nvSpPr>
              <p:cNvPr id="8" name="Freeform 7"/>
              <p:cNvSpPr>
                <a:spLocks/>
              </p:cNvSpPr>
              <p:nvPr/>
            </p:nvSpPr>
            <p:spPr bwMode="gray">
              <a:xfrm>
                <a:off x="1046" y="1139"/>
                <a:ext cx="383" cy="374"/>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pPr>
                  <a:defRPr/>
                </a:pPr>
                <a:endParaRPr lang="zh-CN" altLang="en-US" sz="3000">
                  <a:solidFill>
                    <a:srgbClr val="000000"/>
                  </a:solidFill>
                  <a:latin typeface="+mn-ea"/>
                  <a:ea typeface="+mn-ea"/>
                </a:endParaRPr>
              </a:p>
            </p:txBody>
          </p:sp>
        </p:grpSp>
        <p:sp>
          <p:nvSpPr>
            <p:cNvPr id="15" name="Rectangle 32"/>
            <p:cNvSpPr>
              <a:spLocks noChangeArrowheads="1"/>
            </p:cNvSpPr>
            <p:nvPr/>
          </p:nvSpPr>
          <p:spPr bwMode="auto">
            <a:xfrm>
              <a:off x="807" y="1580"/>
              <a:ext cx="1322" cy="271"/>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r>
                <a:rPr lang="zh-CN" altLang="en-US" sz="2200">
                  <a:solidFill>
                    <a:srgbClr val="000000"/>
                  </a:solidFill>
                  <a:latin typeface="+mn-ea"/>
                  <a:ea typeface="+mn-ea"/>
                </a:rPr>
                <a:t>便于企业编制预算 </a:t>
              </a:r>
            </a:p>
          </p:txBody>
        </p:sp>
        <p:pic>
          <p:nvPicPr>
            <p:cNvPr id="17" name="Picture 38" descr="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0" y="1552"/>
              <a:ext cx="364" cy="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 name="Group 46"/>
          <p:cNvGrpSpPr>
            <a:grpSpLocks/>
          </p:cNvGrpSpPr>
          <p:nvPr/>
        </p:nvGrpSpPr>
        <p:grpSpPr bwMode="auto">
          <a:xfrm>
            <a:off x="261816" y="3603328"/>
            <a:ext cx="6203462" cy="688975"/>
            <a:chOff x="308" y="2523"/>
            <a:chExt cx="3175" cy="434"/>
          </a:xfrm>
        </p:grpSpPr>
        <p:sp>
          <p:nvSpPr>
            <p:cNvPr id="9" name="AutoShape 4"/>
            <p:cNvSpPr>
              <a:spLocks noChangeArrowheads="1"/>
            </p:cNvSpPr>
            <p:nvPr/>
          </p:nvSpPr>
          <p:spPr bwMode="gray">
            <a:xfrm>
              <a:off x="308" y="2523"/>
              <a:ext cx="3175" cy="433"/>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defRPr/>
              </a:pPr>
              <a:endParaRPr lang="zh-CN" altLang="en-US" sz="3000">
                <a:solidFill>
                  <a:srgbClr val="000000"/>
                </a:solidFill>
                <a:latin typeface="+mn-ea"/>
                <a:ea typeface="+mn-ea"/>
              </a:endParaRPr>
            </a:p>
          </p:txBody>
        </p:sp>
        <p:grpSp>
          <p:nvGrpSpPr>
            <p:cNvPr id="9242" name="Group 5"/>
            <p:cNvGrpSpPr>
              <a:grpSpLocks/>
            </p:cNvGrpSpPr>
            <p:nvPr/>
          </p:nvGrpSpPr>
          <p:grpSpPr bwMode="auto">
            <a:xfrm>
              <a:off x="308" y="2548"/>
              <a:ext cx="471" cy="409"/>
              <a:chOff x="999" y="1092"/>
              <a:chExt cx="768" cy="746"/>
            </a:xfrm>
          </p:grpSpPr>
          <p:sp>
            <p:nvSpPr>
              <p:cNvPr id="10"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p:spPr>
            <p:txBody>
              <a:bodyPr wrap="none" anchor="ctr"/>
              <a:lstStyle/>
              <a:p>
                <a:pPr>
                  <a:defRPr/>
                </a:pPr>
                <a:endParaRPr lang="zh-CN" altLang="en-US" sz="3000">
                  <a:solidFill>
                    <a:srgbClr val="000000"/>
                  </a:solidFill>
                  <a:latin typeface="+mn-ea"/>
                  <a:ea typeface="+mn-ea"/>
                </a:endParaRPr>
              </a:p>
            </p:txBody>
          </p:sp>
          <p:sp>
            <p:nvSpPr>
              <p:cNvPr id="11" name="Freeform 7"/>
              <p:cNvSpPr>
                <a:spLocks/>
              </p:cNvSpPr>
              <p:nvPr/>
            </p:nvSpPr>
            <p:spPr bwMode="gray">
              <a:xfrm>
                <a:off x="1046" y="1139"/>
                <a:ext cx="383" cy="374"/>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pPr>
                  <a:defRPr/>
                </a:pPr>
                <a:endParaRPr lang="zh-CN" altLang="en-US" sz="3000">
                  <a:solidFill>
                    <a:srgbClr val="000000"/>
                  </a:solidFill>
                  <a:latin typeface="+mn-ea"/>
                  <a:ea typeface="+mn-ea"/>
                </a:endParaRPr>
              </a:p>
            </p:txBody>
          </p:sp>
        </p:grpSp>
        <p:sp>
          <p:nvSpPr>
            <p:cNvPr id="9250" name="Rectangle 34"/>
            <p:cNvSpPr>
              <a:spLocks noChangeArrowheads="1"/>
            </p:cNvSpPr>
            <p:nvPr/>
          </p:nvSpPr>
          <p:spPr bwMode="auto">
            <a:xfrm>
              <a:off x="761" y="2613"/>
              <a:ext cx="1250" cy="271"/>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r>
                <a:rPr lang="zh-CN" altLang="en-US" sz="2200">
                  <a:solidFill>
                    <a:srgbClr val="000000"/>
                  </a:solidFill>
                  <a:latin typeface="+mn-ea"/>
                  <a:ea typeface="+mn-ea"/>
                </a:rPr>
                <a:t>便于进行成本控制</a:t>
              </a:r>
            </a:p>
          </p:txBody>
        </p:sp>
        <p:pic>
          <p:nvPicPr>
            <p:cNvPr id="9244" name="Picture 40" descr="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3" y="2560"/>
              <a:ext cx="364" cy="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 name="Group 47"/>
          <p:cNvGrpSpPr>
            <a:grpSpLocks/>
          </p:cNvGrpSpPr>
          <p:nvPr/>
        </p:nvGrpSpPr>
        <p:grpSpPr bwMode="auto">
          <a:xfrm>
            <a:off x="261816" y="4428828"/>
            <a:ext cx="6203462" cy="688975"/>
            <a:chOff x="308" y="3043"/>
            <a:chExt cx="3175" cy="434"/>
          </a:xfrm>
        </p:grpSpPr>
        <p:sp>
          <p:nvSpPr>
            <p:cNvPr id="12" name="AutoShape 4"/>
            <p:cNvSpPr>
              <a:spLocks noChangeArrowheads="1"/>
            </p:cNvSpPr>
            <p:nvPr/>
          </p:nvSpPr>
          <p:spPr bwMode="gray">
            <a:xfrm>
              <a:off x="308" y="3043"/>
              <a:ext cx="3175" cy="433"/>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defRPr/>
              </a:pPr>
              <a:endParaRPr lang="zh-CN" altLang="en-US" sz="3000">
                <a:solidFill>
                  <a:srgbClr val="000000"/>
                </a:solidFill>
                <a:latin typeface="+mn-ea"/>
                <a:ea typeface="+mn-ea"/>
              </a:endParaRPr>
            </a:p>
          </p:txBody>
        </p:sp>
        <p:grpSp>
          <p:nvGrpSpPr>
            <p:cNvPr id="9236" name="Group 5"/>
            <p:cNvGrpSpPr>
              <a:grpSpLocks/>
            </p:cNvGrpSpPr>
            <p:nvPr/>
          </p:nvGrpSpPr>
          <p:grpSpPr bwMode="auto">
            <a:xfrm>
              <a:off x="308" y="3068"/>
              <a:ext cx="471" cy="409"/>
              <a:chOff x="999" y="1092"/>
              <a:chExt cx="768" cy="746"/>
            </a:xfrm>
          </p:grpSpPr>
          <p:sp>
            <p:nvSpPr>
              <p:cNvPr id="13"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p:spPr>
            <p:txBody>
              <a:bodyPr wrap="none" anchor="ctr"/>
              <a:lstStyle/>
              <a:p>
                <a:pPr>
                  <a:defRPr/>
                </a:pPr>
                <a:endParaRPr lang="zh-CN" altLang="en-US" sz="3000">
                  <a:solidFill>
                    <a:srgbClr val="000000"/>
                  </a:solidFill>
                  <a:latin typeface="+mn-ea"/>
                  <a:ea typeface="+mn-ea"/>
                </a:endParaRPr>
              </a:p>
            </p:txBody>
          </p:sp>
          <p:sp>
            <p:nvSpPr>
              <p:cNvPr id="14" name="Freeform 7"/>
              <p:cNvSpPr>
                <a:spLocks/>
              </p:cNvSpPr>
              <p:nvPr/>
            </p:nvSpPr>
            <p:spPr bwMode="gray">
              <a:xfrm>
                <a:off x="1046" y="1139"/>
                <a:ext cx="383" cy="374"/>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pPr>
                  <a:defRPr/>
                </a:pPr>
                <a:endParaRPr lang="zh-CN" altLang="en-US" sz="3000">
                  <a:solidFill>
                    <a:srgbClr val="000000"/>
                  </a:solidFill>
                  <a:latin typeface="+mn-ea"/>
                  <a:ea typeface="+mn-ea"/>
                </a:endParaRPr>
              </a:p>
            </p:txBody>
          </p:sp>
        </p:grpSp>
        <p:sp>
          <p:nvSpPr>
            <p:cNvPr id="9252" name="Rectangle 36"/>
            <p:cNvSpPr>
              <a:spLocks noChangeArrowheads="1"/>
            </p:cNvSpPr>
            <p:nvPr/>
          </p:nvSpPr>
          <p:spPr bwMode="auto">
            <a:xfrm>
              <a:off x="761" y="3130"/>
              <a:ext cx="1972" cy="271"/>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r>
                <a:rPr lang="zh-CN" altLang="en-US" sz="2200">
                  <a:solidFill>
                    <a:srgbClr val="000000"/>
                  </a:solidFill>
                  <a:latin typeface="+mn-ea"/>
                  <a:ea typeface="+mn-ea"/>
                </a:rPr>
                <a:t>为正确进行经营决策提供依据</a:t>
              </a:r>
            </a:p>
          </p:txBody>
        </p:sp>
        <p:pic>
          <p:nvPicPr>
            <p:cNvPr id="9238" name="Picture 41" descr="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4" y="3089"/>
              <a:ext cx="364" cy="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 name="Group 45"/>
          <p:cNvGrpSpPr>
            <a:grpSpLocks/>
          </p:cNvGrpSpPr>
          <p:nvPr/>
        </p:nvGrpSpPr>
        <p:grpSpPr bwMode="auto">
          <a:xfrm>
            <a:off x="250093" y="2811165"/>
            <a:ext cx="6203462" cy="688975"/>
            <a:chOff x="302" y="2024"/>
            <a:chExt cx="3175" cy="434"/>
          </a:xfrm>
        </p:grpSpPr>
        <p:sp>
          <p:nvSpPr>
            <p:cNvPr id="36868" name="AutoShape 4"/>
            <p:cNvSpPr>
              <a:spLocks noChangeArrowheads="1"/>
            </p:cNvSpPr>
            <p:nvPr/>
          </p:nvSpPr>
          <p:spPr bwMode="gray">
            <a:xfrm>
              <a:off x="302" y="2024"/>
              <a:ext cx="3175" cy="433"/>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defRPr/>
              </a:pPr>
              <a:endParaRPr lang="zh-CN" altLang="en-US" sz="3000">
                <a:solidFill>
                  <a:srgbClr val="000000"/>
                </a:solidFill>
                <a:latin typeface="+mn-ea"/>
                <a:ea typeface="+mn-ea"/>
              </a:endParaRPr>
            </a:p>
          </p:txBody>
        </p:sp>
        <p:grpSp>
          <p:nvGrpSpPr>
            <p:cNvPr id="9230" name="Group 5"/>
            <p:cNvGrpSpPr>
              <a:grpSpLocks/>
            </p:cNvGrpSpPr>
            <p:nvPr/>
          </p:nvGrpSpPr>
          <p:grpSpPr bwMode="auto">
            <a:xfrm>
              <a:off x="302" y="2049"/>
              <a:ext cx="471" cy="409"/>
              <a:chOff x="999" y="1092"/>
              <a:chExt cx="768" cy="746"/>
            </a:xfrm>
          </p:grpSpPr>
          <p:sp>
            <p:nvSpPr>
              <p:cNvPr id="36870"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p:spPr>
            <p:txBody>
              <a:bodyPr wrap="none" anchor="ctr"/>
              <a:lstStyle/>
              <a:p>
                <a:pPr>
                  <a:defRPr/>
                </a:pPr>
                <a:endParaRPr lang="zh-CN" altLang="en-US" sz="3000">
                  <a:solidFill>
                    <a:srgbClr val="000000"/>
                  </a:solidFill>
                  <a:latin typeface="+mn-ea"/>
                  <a:ea typeface="+mn-ea"/>
                </a:endParaRPr>
              </a:p>
            </p:txBody>
          </p:sp>
          <p:sp>
            <p:nvSpPr>
              <p:cNvPr id="36871" name="Freeform 7"/>
              <p:cNvSpPr>
                <a:spLocks/>
              </p:cNvSpPr>
              <p:nvPr/>
            </p:nvSpPr>
            <p:spPr bwMode="gray">
              <a:xfrm>
                <a:off x="1046" y="1139"/>
                <a:ext cx="383" cy="374"/>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pPr>
                  <a:defRPr/>
                </a:pPr>
                <a:endParaRPr lang="zh-CN" altLang="en-US" sz="3000">
                  <a:solidFill>
                    <a:srgbClr val="000000"/>
                  </a:solidFill>
                  <a:latin typeface="+mn-ea"/>
                  <a:ea typeface="+mn-ea"/>
                </a:endParaRPr>
              </a:p>
            </p:txBody>
          </p:sp>
        </p:grpSp>
        <p:sp>
          <p:nvSpPr>
            <p:cNvPr id="9249" name="Rectangle 33"/>
            <p:cNvSpPr>
              <a:spLocks noChangeArrowheads="1"/>
            </p:cNvSpPr>
            <p:nvPr/>
          </p:nvSpPr>
          <p:spPr bwMode="auto">
            <a:xfrm>
              <a:off x="761" y="2117"/>
              <a:ext cx="2301" cy="271"/>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r>
                <a:rPr lang="zh-CN" altLang="en-US" sz="2200">
                  <a:solidFill>
                    <a:srgbClr val="000000"/>
                  </a:solidFill>
                  <a:latin typeface="+mn-ea"/>
                  <a:ea typeface="+mn-ea"/>
                </a:rPr>
                <a:t>便于考核、评价各部门的工作业绩 </a:t>
              </a:r>
            </a:p>
          </p:txBody>
        </p:sp>
        <p:pic>
          <p:nvPicPr>
            <p:cNvPr id="9232" name="Picture 43" descr="2"/>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9" y="2073"/>
              <a:ext cx="365"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265" name="Picture 49" descr="01300000255245123255181677522"/>
          <p:cNvPicPr>
            <a:picLocks noChangeAspect="1" noChangeArrowheads="1"/>
          </p:cNvPicPr>
          <p:nvPr/>
        </p:nvPicPr>
        <p:blipFill>
          <a:blip r:embed="rId7"/>
          <a:srcRect/>
          <a:stretch>
            <a:fillRect/>
          </a:stretch>
        </p:blipFill>
        <p:spPr bwMode="auto">
          <a:xfrm>
            <a:off x="6983046" y="2349503"/>
            <a:ext cx="4847493" cy="3876675"/>
          </a:xfrm>
          <a:prstGeom prst="rect">
            <a:avLst/>
          </a:prstGeom>
          <a:ln>
            <a:noFill/>
          </a:ln>
          <a:effectLst>
            <a:outerShdw blurRad="292100" dist="139700" dir="2700000" algn="tl" rotWithShape="0">
              <a:srgbClr val="333333">
                <a:alpha val="65000"/>
              </a:srgbClr>
            </a:outerShdw>
          </a:effectLst>
        </p:spPr>
      </p:pic>
      <p:grpSp>
        <p:nvGrpSpPr>
          <p:cNvPr id="44" name="组合 43"/>
          <p:cNvGrpSpPr>
            <a:grpSpLocks/>
          </p:cNvGrpSpPr>
          <p:nvPr/>
        </p:nvGrpSpPr>
        <p:grpSpPr bwMode="auto">
          <a:xfrm>
            <a:off x="47328" y="807107"/>
            <a:ext cx="4464496" cy="822325"/>
            <a:chOff x="11113" y="950913"/>
            <a:chExt cx="5445943" cy="822325"/>
          </a:xfrm>
        </p:grpSpPr>
        <p:pic>
          <p:nvPicPr>
            <p:cNvPr id="45" name="TextBox 17"/>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Text Box 4"/>
            <p:cNvSpPr txBox="1">
              <a:spLocks noChangeArrowheads="1"/>
            </p:cNvSpPr>
            <p:nvPr/>
          </p:nvSpPr>
          <p:spPr bwMode="auto">
            <a:xfrm>
              <a:off x="240206" y="1108565"/>
              <a:ext cx="500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三、制定标准成本的意义</a:t>
              </a:r>
            </a:p>
          </p:txBody>
        </p:sp>
      </p:grpSp>
      <p:grpSp>
        <p:nvGrpSpPr>
          <p:cNvPr id="50" name="组合 49"/>
          <p:cNvGrpSpPr/>
          <p:nvPr/>
        </p:nvGrpSpPr>
        <p:grpSpPr>
          <a:xfrm>
            <a:off x="191357" y="92855"/>
            <a:ext cx="4402159" cy="613803"/>
            <a:chOff x="1271464" y="2420888"/>
            <a:chExt cx="4392488" cy="613803"/>
          </a:xfrm>
        </p:grpSpPr>
        <p:sp>
          <p:nvSpPr>
            <p:cNvPr id="5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52" name="TextBox 51"/>
            <p:cNvSpPr txBox="1"/>
            <p:nvPr/>
          </p:nvSpPr>
          <p:spPr>
            <a:xfrm>
              <a:off x="1426882" y="2449916"/>
              <a:ext cx="410445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制定标准成本</a:t>
              </a:r>
            </a:p>
          </p:txBody>
        </p:sp>
      </p:grpSp>
    </p:spTree>
    <p:extLst>
      <p:ext uri="{BB962C8B-B14F-4D97-AF65-F5344CB8AC3E}">
        <p14:creationId xmlns:p14="http://schemas.microsoft.com/office/powerpoint/2010/main" val="4088489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strips(upRight)">
                                      <p:cBhvr>
                                        <p:cTn id="7" dur="500"/>
                                        <p:tgtEl>
                                          <p:spTgt spid="19"/>
                                        </p:tgtEl>
                                      </p:cBhvr>
                                    </p:animEffect>
                                  </p:childTnLst>
                                </p:cTn>
                              </p:par>
                              <p:par>
                                <p:cTn id="8" presetID="18" presetClass="entr" presetSubtype="3" fill="hold" nodeType="withEffect">
                                  <p:stCondLst>
                                    <p:cond delay="200"/>
                                  </p:stCondLst>
                                  <p:childTnLst>
                                    <p:set>
                                      <p:cBhvr>
                                        <p:cTn id="9" dur="1" fill="hold">
                                          <p:stCondLst>
                                            <p:cond delay="0"/>
                                          </p:stCondLst>
                                        </p:cTn>
                                        <p:tgtEl>
                                          <p:spTgt spid="25"/>
                                        </p:tgtEl>
                                        <p:attrNameLst>
                                          <p:attrName>style.visibility</p:attrName>
                                        </p:attrNameLst>
                                      </p:cBhvr>
                                      <p:to>
                                        <p:strVal val="visible"/>
                                      </p:to>
                                    </p:set>
                                    <p:animEffect transition="in" filter="strips(upRight)">
                                      <p:cBhvr>
                                        <p:cTn id="10" dur="500"/>
                                        <p:tgtEl>
                                          <p:spTgt spid="25"/>
                                        </p:tgtEl>
                                      </p:cBhvr>
                                    </p:animEffect>
                                  </p:childTnLst>
                                </p:cTn>
                              </p:par>
                              <p:par>
                                <p:cTn id="11" presetID="18" presetClass="entr" presetSubtype="3" fill="hold" nodeType="withEffect">
                                  <p:stCondLst>
                                    <p:cond delay="400"/>
                                  </p:stCondLst>
                                  <p:childTnLst>
                                    <p:set>
                                      <p:cBhvr>
                                        <p:cTn id="12" dur="1" fill="hold">
                                          <p:stCondLst>
                                            <p:cond delay="0"/>
                                          </p:stCondLst>
                                        </p:cTn>
                                        <p:tgtEl>
                                          <p:spTgt spid="21"/>
                                        </p:tgtEl>
                                        <p:attrNameLst>
                                          <p:attrName>style.visibility</p:attrName>
                                        </p:attrNameLst>
                                      </p:cBhvr>
                                      <p:to>
                                        <p:strVal val="visible"/>
                                      </p:to>
                                    </p:set>
                                    <p:animEffect transition="in" filter="strips(upRight)">
                                      <p:cBhvr>
                                        <p:cTn id="13" dur="500"/>
                                        <p:tgtEl>
                                          <p:spTgt spid="21"/>
                                        </p:tgtEl>
                                      </p:cBhvr>
                                    </p:animEffect>
                                  </p:childTnLst>
                                </p:cTn>
                              </p:par>
                              <p:par>
                                <p:cTn id="14" presetID="18" presetClass="entr" presetSubtype="3" fill="hold" nodeType="withEffect">
                                  <p:stCondLst>
                                    <p:cond delay="600"/>
                                  </p:stCondLst>
                                  <p:childTnLst>
                                    <p:set>
                                      <p:cBhvr>
                                        <p:cTn id="15" dur="1" fill="hold">
                                          <p:stCondLst>
                                            <p:cond delay="0"/>
                                          </p:stCondLst>
                                        </p:cTn>
                                        <p:tgtEl>
                                          <p:spTgt spid="23"/>
                                        </p:tgtEl>
                                        <p:attrNameLst>
                                          <p:attrName>style.visibility</p:attrName>
                                        </p:attrNameLst>
                                      </p:cBhvr>
                                      <p:to>
                                        <p:strVal val="visible"/>
                                      </p:to>
                                    </p:set>
                                    <p:animEffect transition="in" filter="strips(upRight)">
                                      <p:cBhvr>
                                        <p:cTn id="16" dur="500"/>
                                        <p:tgtEl>
                                          <p:spTgt spid="23"/>
                                        </p:tgtEl>
                                      </p:cBhvr>
                                    </p:animEffect>
                                  </p:childTnLst>
                                </p:cTn>
                              </p:par>
                              <p:par>
                                <p:cTn id="17" presetID="18" presetClass="entr" presetSubtype="3" fill="hold" nodeType="withEffect">
                                  <p:stCondLst>
                                    <p:cond delay="800"/>
                                  </p:stCondLst>
                                  <p:childTnLst>
                                    <p:set>
                                      <p:cBhvr>
                                        <p:cTn id="18" dur="1" fill="hold">
                                          <p:stCondLst>
                                            <p:cond delay="0"/>
                                          </p:stCondLst>
                                        </p:cTn>
                                        <p:tgtEl>
                                          <p:spTgt spid="16"/>
                                        </p:tgtEl>
                                        <p:attrNameLst>
                                          <p:attrName>style.visibility</p:attrName>
                                        </p:attrNameLst>
                                      </p:cBhvr>
                                      <p:to>
                                        <p:strVal val="visible"/>
                                      </p:to>
                                    </p:set>
                                    <p:animEffect transition="in" filter="strips(upRight)">
                                      <p:cBhvr>
                                        <p:cTn id="19" dur="500"/>
                                        <p:tgtEl>
                                          <p:spTgt spid="16"/>
                                        </p:tgtEl>
                                      </p:cBhvr>
                                    </p:animEffect>
                                  </p:childTnLst>
                                </p:cTn>
                              </p:par>
                            </p:childTnLst>
                          </p:cTn>
                        </p:par>
                        <p:par>
                          <p:cTn id="20" fill="hold" nodeType="afterGroup">
                            <p:stCondLst>
                              <p:cond delay="1300"/>
                            </p:stCondLst>
                            <p:childTnLst>
                              <p:par>
                                <p:cTn id="21" presetID="16" presetClass="entr" presetSubtype="26" fill="hold" nodeType="afterEffect">
                                  <p:stCondLst>
                                    <p:cond delay="0"/>
                                  </p:stCondLst>
                                  <p:childTnLst>
                                    <p:set>
                                      <p:cBhvr>
                                        <p:cTn id="22" dur="1" fill="hold">
                                          <p:stCondLst>
                                            <p:cond delay="0"/>
                                          </p:stCondLst>
                                        </p:cTn>
                                        <p:tgtEl>
                                          <p:spTgt spid="9265"/>
                                        </p:tgtEl>
                                        <p:attrNameLst>
                                          <p:attrName>style.visibility</p:attrName>
                                        </p:attrNameLst>
                                      </p:cBhvr>
                                      <p:to>
                                        <p:strVal val="visible"/>
                                      </p:to>
                                    </p:set>
                                    <p:animEffect transition="in" filter="barn(inHorizontal)">
                                      <p:cBhvr>
                                        <p:cTn id="23" dur="500"/>
                                        <p:tgtEl>
                                          <p:spTgt spid="9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50703970-fdd3-4792-8cd7-897a00c92081}"/>
</p:tagLst>
</file>

<file path=ppt/tags/tag10.xml><?xml version="1.0" encoding="utf-8"?>
<p:tagLst xmlns:a="http://schemas.openxmlformats.org/drawingml/2006/main" xmlns:r="http://schemas.openxmlformats.org/officeDocument/2006/relationships" xmlns:p="http://schemas.openxmlformats.org/presentationml/2006/main">
  <p:tag name="KSO_WM_UNIT_TABLE_BEAUTIFY" val="smartTable{e27434b1-8a66-4073-a018-99dec020af5a}"/>
</p:tagLst>
</file>

<file path=ppt/tags/tag11.xml><?xml version="1.0" encoding="utf-8"?>
<p:tagLst xmlns:a="http://schemas.openxmlformats.org/drawingml/2006/main" xmlns:r="http://schemas.openxmlformats.org/officeDocument/2006/relationships" xmlns:p="http://schemas.openxmlformats.org/presentationml/2006/main">
  <p:tag name="KSO_WM_UNIT_TABLE_BEAUTIFY" val="smartTable{7f3540b2-15b9-475d-a25d-c94341bb1191}"/>
</p:tagLst>
</file>

<file path=ppt/tags/tag12.xml><?xml version="1.0" encoding="utf-8"?>
<p:tagLst xmlns:a="http://schemas.openxmlformats.org/drawingml/2006/main" xmlns:r="http://schemas.openxmlformats.org/officeDocument/2006/relationships" xmlns:p="http://schemas.openxmlformats.org/presentationml/2006/main">
  <p:tag name="KSO_WM_UNIT_TABLE_BEAUTIFY" val="smartTable{7f3540b2-15b9-475d-a25d-c94341bb1191}"/>
</p:tagLst>
</file>

<file path=ppt/tags/tag13.xml><?xml version="1.0" encoding="utf-8"?>
<p:tagLst xmlns:a="http://schemas.openxmlformats.org/drawingml/2006/main" xmlns:r="http://schemas.openxmlformats.org/officeDocument/2006/relationships" xmlns:p="http://schemas.openxmlformats.org/presentationml/2006/main">
  <p:tag name="KSO_WM_UNIT_TABLE_BEAUTIFY" val="smartTable{cb9f6bc3-e4ec-404e-b380-783fb943e763}"/>
</p:tagLst>
</file>

<file path=ppt/tags/tag14.xml><?xml version="1.0" encoding="utf-8"?>
<p:tagLst xmlns:a="http://schemas.openxmlformats.org/drawingml/2006/main" xmlns:r="http://schemas.openxmlformats.org/officeDocument/2006/relationships" xmlns:p="http://schemas.openxmlformats.org/presentationml/2006/main">
  <p:tag name="KSO_WM_UNIT_TABLE_BEAUTIFY" val="smartTable{cb9f6bc3-e4ec-404e-b380-783fb943e763}"/>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40528911-3109-438d-974f-899c87e7a141}"/>
</p:tagLst>
</file>

<file path=ppt/tags/tag3.xml><?xml version="1.0" encoding="utf-8"?>
<p:tagLst xmlns:a="http://schemas.openxmlformats.org/drawingml/2006/main" xmlns:r="http://schemas.openxmlformats.org/officeDocument/2006/relationships" xmlns:p="http://schemas.openxmlformats.org/presentationml/2006/main">
  <p:tag name="KSO_WM_UNIT_TABLE_BEAUTIFY" val="smartTable{bb847729-23b9-4610-9cf5-1df764d39d85}"/>
</p:tagLst>
</file>

<file path=ppt/tags/tag4.xml><?xml version="1.0" encoding="utf-8"?>
<p:tagLst xmlns:a="http://schemas.openxmlformats.org/drawingml/2006/main" xmlns:r="http://schemas.openxmlformats.org/officeDocument/2006/relationships" xmlns:p="http://schemas.openxmlformats.org/presentationml/2006/main">
  <p:tag name="KSO_WM_UNIT_TABLE_BEAUTIFY" val="smartTable{bb847729-23b9-4610-9cf5-1df764d39d85}"/>
</p:tagLst>
</file>

<file path=ppt/tags/tag5.xml><?xml version="1.0" encoding="utf-8"?>
<p:tagLst xmlns:a="http://schemas.openxmlformats.org/drawingml/2006/main" xmlns:r="http://schemas.openxmlformats.org/officeDocument/2006/relationships" xmlns:p="http://schemas.openxmlformats.org/presentationml/2006/main">
  <p:tag name="KSO_WM_UNIT_TABLE_BEAUTIFY" val="smartTable{ef19c9f1-1c36-488b-aac1-b488c8aed15b}"/>
</p:tagLst>
</file>

<file path=ppt/tags/tag6.xml><?xml version="1.0" encoding="utf-8"?>
<p:tagLst xmlns:a="http://schemas.openxmlformats.org/drawingml/2006/main" xmlns:r="http://schemas.openxmlformats.org/officeDocument/2006/relationships" xmlns:p="http://schemas.openxmlformats.org/presentationml/2006/main">
  <p:tag name="KSO_WM_UNIT_TABLE_BEAUTIFY" val="smartTable{4bbafb84-7268-4823-b141-840f215d9267}"/>
</p:tagLst>
</file>

<file path=ppt/tags/tag7.xml><?xml version="1.0" encoding="utf-8"?>
<p:tagLst xmlns:a="http://schemas.openxmlformats.org/drawingml/2006/main" xmlns:r="http://schemas.openxmlformats.org/officeDocument/2006/relationships" xmlns:p="http://schemas.openxmlformats.org/presentationml/2006/main">
  <p:tag name="KSO_WM_UNIT_TABLE_BEAUTIFY" val="smartTable{4bbafb84-7268-4823-b141-840f215d9267}"/>
</p:tagLst>
</file>

<file path=ppt/tags/tag8.xml><?xml version="1.0" encoding="utf-8"?>
<p:tagLst xmlns:a="http://schemas.openxmlformats.org/drawingml/2006/main" xmlns:r="http://schemas.openxmlformats.org/officeDocument/2006/relationships" xmlns:p="http://schemas.openxmlformats.org/presentationml/2006/main">
  <p:tag name="KSO_WM_UNIT_TABLE_BEAUTIFY" val="smartTable{ef19c9f1-1c36-488b-aac1-b488c8aed15b}"/>
</p:tagLst>
</file>

<file path=ppt/tags/tag9.xml><?xml version="1.0" encoding="utf-8"?>
<p:tagLst xmlns:a="http://schemas.openxmlformats.org/drawingml/2006/main" xmlns:r="http://schemas.openxmlformats.org/officeDocument/2006/relationships" xmlns:p="http://schemas.openxmlformats.org/presentationml/2006/main">
  <p:tag name="KSO_WM_UNIT_TABLE_BEAUTIFY" val="smartTable{e27434b1-8a66-4073-a018-99dec020af5a}"/>
</p:tagLst>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a:spPr>
      <a:bodyPr vert="horz" wrap="none" lIns="91440" tIns="45720" rIns="91440" bIns="45720" numCol="1" anchor="ctr" anchorCtr="0" compatLnSpc="1">
        <a:prstTxWarp prst="textNoShape">
          <a:avLst/>
        </a:prstTxWarp>
      </a:bodyPr>
      <a:lstStyle>
        <a:defPPr>
          <a:defRPr/>
        </a:defPPr>
      </a:lstStyle>
    </a:spDef>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1890</TotalTime>
  <Words>2219</Words>
  <Application>Microsoft Office PowerPoint</Application>
  <PresentationFormat>宽屏</PresentationFormat>
  <Paragraphs>521</Paragraphs>
  <Slides>28</Slides>
  <Notes>1</Notes>
  <HiddenSlides>0</HiddenSlides>
  <MMClips>0</MMClips>
  <ScaleCrop>false</ScaleCrop>
  <HeadingPairs>
    <vt:vector size="6" baseType="variant">
      <vt:variant>
        <vt:lpstr>已用的字体</vt:lpstr>
      </vt:variant>
      <vt:variant>
        <vt:i4>16</vt:i4>
      </vt:variant>
      <vt:variant>
        <vt:lpstr>主题</vt:lpstr>
      </vt:variant>
      <vt:variant>
        <vt:i4>7</vt:i4>
      </vt:variant>
      <vt:variant>
        <vt:lpstr>幻灯片标题</vt:lpstr>
      </vt:variant>
      <vt:variant>
        <vt:i4>28</vt:i4>
      </vt:variant>
    </vt:vector>
  </HeadingPairs>
  <TitlesOfParts>
    <vt:vector size="51" baseType="lpstr">
      <vt:lpstr>黑体</vt:lpstr>
      <vt:lpstr>华文琥珀</vt:lpstr>
      <vt:lpstr>华文隶书</vt:lpstr>
      <vt:lpstr>华文新魏</vt:lpstr>
      <vt:lpstr>华文行楷</vt:lpstr>
      <vt:lpstr>楷体_GB2312</vt:lpstr>
      <vt:lpstr>隶书</vt:lpstr>
      <vt:lpstr>宋体</vt:lpstr>
      <vt:lpstr>微软雅黑</vt:lpstr>
      <vt:lpstr>Arial</vt:lpstr>
      <vt:lpstr>Calibri</vt:lpstr>
      <vt:lpstr>Franklin Gothic Book</vt:lpstr>
      <vt:lpstr>Franklin Gothic Medium</vt:lpstr>
      <vt:lpstr>Times New Roman</vt:lpstr>
      <vt:lpstr>Verdana</vt:lpstr>
      <vt:lpstr>Wingdings</vt:lpstr>
      <vt:lpstr>2_自定义设计方案</vt:lpstr>
      <vt:lpstr>自定义设计方案</vt:lpstr>
      <vt:lpstr>1_自定义设计方案</vt:lpstr>
      <vt:lpstr>cdb2004c003l</vt:lpstr>
      <vt:lpstr>2_同意提议</vt:lpstr>
      <vt:lpstr>3_同意提议</vt:lpstr>
      <vt:lpstr>4_同意提议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897</cp:revision>
  <dcterms:created xsi:type="dcterms:W3CDTF">2012-09-24T07:17:00Z</dcterms:created>
  <dcterms:modified xsi:type="dcterms:W3CDTF">2022-04-03T00:50:11Z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